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1107" r:id="rId2"/>
    <p:sldId id="258" r:id="rId3"/>
    <p:sldId id="1166" r:id="rId4"/>
    <p:sldId id="1187" r:id="rId5"/>
    <p:sldId id="257" r:id="rId6"/>
    <p:sldId id="1168" r:id="rId7"/>
    <p:sldId id="1155" r:id="rId8"/>
    <p:sldId id="1140" r:id="rId9"/>
    <p:sldId id="264" r:id="rId10"/>
    <p:sldId id="1157" r:id="rId11"/>
    <p:sldId id="1156" r:id="rId12"/>
    <p:sldId id="1144" r:id="rId13"/>
    <p:sldId id="268" r:id="rId14"/>
    <p:sldId id="1167" r:id="rId15"/>
    <p:sldId id="1169" r:id="rId16"/>
    <p:sldId id="269" r:id="rId17"/>
    <p:sldId id="1150" r:id="rId18"/>
    <p:sldId id="272" r:id="rId19"/>
    <p:sldId id="271" r:id="rId20"/>
    <p:sldId id="1151" r:id="rId21"/>
    <p:sldId id="1159" r:id="rId22"/>
    <p:sldId id="1170" r:id="rId23"/>
    <p:sldId id="274" r:id="rId24"/>
    <p:sldId id="1171" r:id="rId25"/>
    <p:sldId id="275" r:id="rId26"/>
    <p:sldId id="276" r:id="rId27"/>
    <p:sldId id="1188" r:id="rId28"/>
    <p:sldId id="1173" r:id="rId29"/>
    <p:sldId id="1189" r:id="rId30"/>
    <p:sldId id="1190" r:id="rId31"/>
    <p:sldId id="1186" r:id="rId32"/>
    <p:sldId id="1179" r:id="rId33"/>
    <p:sldId id="1180" r:id="rId34"/>
    <p:sldId id="1178" r:id="rId35"/>
    <p:sldId id="1181" r:id="rId36"/>
    <p:sldId id="1182" r:id="rId37"/>
    <p:sldId id="1183" r:id="rId38"/>
    <p:sldId id="1184" r:id="rId39"/>
    <p:sldId id="1185" r:id="rId40"/>
    <p:sldId id="1175" r:id="rId41"/>
    <p:sldId id="1176" r:id="rId42"/>
    <p:sldId id="1177" r:id="rId43"/>
    <p:sldId id="282" r:id="rId44"/>
    <p:sldId id="1108" r:id="rId45"/>
    <p:sldId id="1191" r:id="rId46"/>
    <p:sldId id="1192" r:id="rId47"/>
    <p:sldId id="116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392" autoAdjust="0"/>
  </p:normalViewPr>
  <p:slideViewPr>
    <p:cSldViewPr snapToGrid="0">
      <p:cViewPr>
        <p:scale>
          <a:sx n="117" d="100"/>
          <a:sy n="117" d="100"/>
        </p:scale>
        <p:origin x="148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en.wikipedia.org/wiki/Empty_set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hyperlink" Target="http://130.63.97.140:8080/" TargetMode="Externa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1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e1f9bc6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e1f9bc6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39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257e4f8b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e257e4f8b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074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411c493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7411c493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Tree is created by iteratively inserting input rectangles as leaf nodes</a:t>
            </a:r>
          </a:p>
          <a:p>
            <a:pPr marL="158750" indent="0">
              <a:buNone/>
            </a:pPr>
            <a:r>
              <a:rPr lang="en-US" dirty="0"/>
              <a:t>While the Root node represents the entire space</a:t>
            </a:r>
          </a:p>
          <a:p>
            <a:pPr marL="158750" indent="0">
              <a:buNone/>
            </a:pPr>
            <a:r>
              <a:rPr lang="en-US" dirty="0"/>
              <a:t>Intermediate nodes represent groups of rectangles that lie within a minimum bounding box for each group</a:t>
            </a:r>
          </a:p>
          <a:p>
            <a:pPr marL="158750" indent="0">
              <a:buNone/>
            </a:pPr>
            <a:r>
              <a:rPr lang="en-US" dirty="0"/>
              <a:t>Then we query our tree for each cell to find number of intersections aka z index</a:t>
            </a:r>
          </a:p>
          <a:p>
            <a:pPr marL="158750" indent="0">
              <a:buNone/>
            </a:pPr>
            <a:r>
              <a:rPr lang="en-US" dirty="0"/>
              <a:t>Finally we color them</a:t>
            </a:r>
          </a:p>
          <a:p>
            <a:pPr marL="158750" indent="0">
              <a:buNone/>
            </a:pPr>
            <a:r>
              <a:rPr lang="en-US" dirty="0"/>
              <a:t>Complexity O(nlogn+g^2(</a:t>
            </a:r>
            <a:r>
              <a:rPr lang="en-US" dirty="0" err="1"/>
              <a:t>logn+k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90024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257e4f8b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e257e4f8b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e1f9bc63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5e1f9bc63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867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e1f9bc63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5e1f9bc63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1f9bc635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5e1f9bc635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e1f9bc63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Sweep-line algo is </a:t>
            </a:r>
            <a:r>
              <a:rPr lang="en-US" dirty="0" err="1"/>
              <a:t>Bently</a:t>
            </a:r>
            <a:r>
              <a:rPr lang="en-US" dirty="0"/>
              <a:t> </a:t>
            </a:r>
            <a:r>
              <a:rPr lang="en-US" dirty="0" err="1"/>
              <a:t>Ottman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Clique enumeration is </a:t>
            </a:r>
            <a:r>
              <a:rPr lang="en-US" dirty="0" err="1"/>
              <a:t>bron-kerbosch</a:t>
            </a:r>
            <a:r>
              <a:rPr lang="en-US" dirty="0"/>
              <a:t> algo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given three disjoint sets of vertices R, P, and X,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recursion is initiated by setting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be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Empty set"/>
              </a:rPr>
              <a:t>empty set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be the vertex set of the graph. Within each recursive call, the algorithm considers the vertices in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turn; if there are no such vertices, it either reports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as a maximal clique (if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empty), or backtracks. For each vertex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chosen from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it makes a recursive call in which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added to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in which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restricted to the neighbor set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N(v)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which finds and reports all clique extensions of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that contain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Then, it moves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from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exclude it from consideration in future cliques and continues with the next vertex in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Complexity O(</a:t>
            </a:r>
            <a:r>
              <a:rPr lang="en-CA" dirty="0" err="1"/>
              <a:t>nlogn+n.cmax</a:t>
            </a:r>
            <a:r>
              <a:rPr lang="en-CA" dirty="0"/>
              <a:t>)</a:t>
            </a:r>
            <a:endParaRPr dirty="0"/>
          </a:p>
        </p:txBody>
      </p:sp>
      <p:sp>
        <p:nvSpPr>
          <p:cNvPr id="372" name="Google Shape;372;g5e1f9bc63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950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e1f9bc635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e1f9bc635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257e4f8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e257e4f8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1f9bc635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5e1f9bc635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e1f9bc635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Fig1 – shows accuracy for different grid sizes. Smaller grids with boxes having less overlaps aka “sparse” line performs as good as OL-HM, while the densely packed boxes have very low accuracy. On the other hand, a finer grid, 1000 by 1000 provides OL-</a:t>
            </a:r>
            <a:r>
              <a:rPr lang="en-US" dirty="0" err="1"/>
              <a:t>HeatMap</a:t>
            </a:r>
            <a:r>
              <a:rPr lang="en-US" dirty="0"/>
              <a:t> like accuracy. Needless to say, OLHM has 100% accuracy in all cases.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Fig2 – As the rectangle number increases, smaller grid sizes become extremely inaccurate. </a:t>
            </a:r>
            <a:endParaRPr dirty="0"/>
          </a:p>
        </p:txBody>
      </p:sp>
      <p:sp>
        <p:nvSpPr>
          <p:cNvPr id="423" name="Google Shape;423;g5e1f9bc635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Fig1 – the same 1000 by 1000 grid which provided OL-</a:t>
            </a:r>
            <a:r>
              <a:rPr lang="en-US" dirty="0" err="1"/>
              <a:t>HeatMap</a:t>
            </a:r>
            <a:r>
              <a:rPr lang="en-US" dirty="0"/>
              <a:t> like accuracy performs really bad comparing to OLHM’s time.</a:t>
            </a:r>
          </a:p>
          <a:p>
            <a:pPr marL="158750" indent="0">
              <a:buNone/>
            </a:pPr>
            <a:r>
              <a:rPr lang="en-US" dirty="0"/>
              <a:t>Fig2 – in all distributions, OLHM performs with a 100% accuracy and takes lesser time than the smallest grid</a:t>
            </a:r>
          </a:p>
        </p:txBody>
      </p:sp>
    </p:spTree>
    <p:extLst>
      <p:ext uri="{BB962C8B-B14F-4D97-AF65-F5344CB8AC3E}">
        <p14:creationId xmlns:p14="http://schemas.microsoft.com/office/powerpoint/2010/main" val="1222793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line depicts one aircraft’s time spent at runway</a:t>
            </a:r>
          </a:p>
        </p:txBody>
      </p:sp>
    </p:spTree>
    <p:extLst>
      <p:ext uri="{BB962C8B-B14F-4D97-AF65-F5344CB8AC3E}">
        <p14:creationId xmlns:p14="http://schemas.microsoft.com/office/powerpoint/2010/main" val="2963768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 – thick grids shows that a peak traffic period which is significantly bigger than the actual one</a:t>
            </a:r>
          </a:p>
        </p:txBody>
      </p:sp>
    </p:spTree>
    <p:extLst>
      <p:ext uri="{BB962C8B-B14F-4D97-AF65-F5344CB8AC3E}">
        <p14:creationId xmlns:p14="http://schemas.microsoft.com/office/powerpoint/2010/main" val="114235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18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http://130.63.97.140:8080/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4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e1f9bc635_1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e1f9bc635_1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a4d5926d4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a4d5926d4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55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6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 based is used to declutter scatterplots. Instead of plotting each points individually, density-based techniques helps us show the underlying trends and patters in the data-set. </a:t>
            </a:r>
          </a:p>
          <a:p>
            <a:r>
              <a:rPr lang="en-US" dirty="0"/>
              <a:t>First one- shows the 3 billions people in </a:t>
            </a:r>
            <a:r>
              <a:rPr lang="en-US" dirty="0" err="1"/>
              <a:t>asia</a:t>
            </a:r>
            <a:r>
              <a:rPr lang="en-US" dirty="0"/>
              <a:t>.</a:t>
            </a:r>
          </a:p>
          <a:p>
            <a:r>
              <a:rPr lang="en-US" dirty="0"/>
              <a:t>Second one- shows activity of one football player in one game. </a:t>
            </a:r>
          </a:p>
          <a:p>
            <a:r>
              <a:rPr lang="en-US" dirty="0"/>
              <a:t>Third one- shows highest density when people streams their game, in this case, PUBG.</a:t>
            </a:r>
          </a:p>
          <a:p>
            <a:r>
              <a:rPr lang="en-US" dirty="0"/>
              <a:t>Fourth one- 2012 US election where the blues won in popular vote.</a:t>
            </a:r>
          </a:p>
        </p:txBody>
      </p:sp>
    </p:spTree>
    <p:extLst>
      <p:ext uri="{BB962C8B-B14F-4D97-AF65-F5344CB8AC3E}">
        <p14:creationId xmlns:p14="http://schemas.microsoft.com/office/powerpoint/2010/main" val="1521844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6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observation is – many data mining problems use the abstraction of axis aligned objects to inform computational insights. </a:t>
            </a:r>
          </a:p>
        </p:txBody>
      </p:sp>
    </p:spTree>
    <p:extLst>
      <p:ext uri="{BB962C8B-B14F-4D97-AF65-F5344CB8AC3E}">
        <p14:creationId xmlns:p14="http://schemas.microsoft.com/office/powerpoint/2010/main" val="326969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ef0680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ef0680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1D line segments can be used to abstract events with a start and end 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2D rectangles can be used as an approximate geographical objects, VLSI design and so on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7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11c493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a one pass algorithm, this L “conceptual sweep line”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algorithm first sorts the end points along the x axis from left to right, then a </a:t>
            </a:r>
            <a:r>
              <a:rPr lang="en-US" dirty="0"/>
              <a:t>“conceptual sweep line”, L  starts from left on the plane and “sweeping”– the plane by moving that line gradually to the right and capturing intersections as we pass through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Algo find these points, keeps a set of active elements, when another one is added, then they are intersecting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7411c493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77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e1f9bc63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e1f9bc63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input is a set of regions/ rectangles in space R^2</a:t>
            </a:r>
          </a:p>
          <a:p>
            <a:r>
              <a:rPr lang="en-US" dirty="0"/>
              <a:t>Output are the spaces shared by all these rectangles</a:t>
            </a:r>
          </a:p>
        </p:txBody>
      </p:sp>
    </p:spTree>
    <p:extLst>
      <p:ext uri="{BB962C8B-B14F-4D97-AF65-F5344CB8AC3E}">
        <p14:creationId xmlns:p14="http://schemas.microsoft.com/office/powerpoint/2010/main" val="277786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72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08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29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372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544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382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E9A3E0-6CCA-49F7-9213-18DA6746EE0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6786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&quot;&quot;"/>
          <p:cNvSpPr/>
          <p:nvPr/>
        </p:nvSpPr>
        <p:spPr>
          <a:xfrm rot="16200000">
            <a:off x="3505200" y="-1523999"/>
            <a:ext cx="213360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286000"/>
            <a:ext cx="8153400" cy="15240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67200"/>
            <a:ext cx="81534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Click to edit text</a:t>
            </a:r>
          </a:p>
        </p:txBody>
      </p:sp>
      <p:pic>
        <p:nvPicPr>
          <p:cNvPr id="11" name="Picture 10" descr="Logo" title="York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0" y="5954902"/>
            <a:ext cx="1807965" cy="7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175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of Vari H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&quot;&quot;"/>
          <p:cNvSpPr/>
          <p:nvPr/>
        </p:nvSpPr>
        <p:spPr>
          <a:xfrm rot="16200000">
            <a:off x="-152401" y="152400"/>
            <a:ext cx="3962401" cy="3657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04800"/>
            <a:ext cx="2705100" cy="33528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932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s sitting outside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/>
        </p:nvSpPr>
        <p:spPr>
          <a:xfrm rot="16200000">
            <a:off x="3924300" y="-2705100"/>
            <a:ext cx="1295399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371600"/>
            <a:ext cx="8153400" cy="925285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93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xterior view of Pond residence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" y="6926"/>
            <a:ext cx="9134764" cy="68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&quot;&quot;"/>
          <p:cNvSpPr/>
          <p:nvPr/>
        </p:nvSpPr>
        <p:spPr>
          <a:xfrm rot="16200000">
            <a:off x="-1877291" y="1884220"/>
            <a:ext cx="6878783" cy="3124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381000"/>
            <a:ext cx="2019300" cy="6172200"/>
          </a:xfrm>
        </p:spPr>
        <p:txBody>
          <a:bodyPr anchor="ctr"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Brand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7518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 Hall on York University's Keele Camp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3"/>
          <a:stretch/>
        </p:blipFill>
        <p:spPr>
          <a:xfrm>
            <a:off x="7086601" y="5791200"/>
            <a:ext cx="2057400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05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779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343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8BB7-D03F-4806-AE29-D54D8C49D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75195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930F-DBAB-4483-80EC-C10138A084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40573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83659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ba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12880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Ba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&quot;&quot;"/>
          <p:cNvSpPr/>
          <p:nvPr/>
        </p:nvSpPr>
        <p:spPr>
          <a:xfrm>
            <a:off x="0" y="0"/>
            <a:ext cx="314681" cy="6858000"/>
          </a:xfrm>
          <a:prstGeom prst="rect">
            <a:avLst/>
          </a:prstGeom>
          <a:solidFill>
            <a:srgbClr val="E31837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62313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342323"/>
            <a:ext cx="457200" cy="387421"/>
          </a:xfrm>
        </p:spPr>
        <p:txBody>
          <a:bodyPr/>
          <a:lstStyle/>
          <a:p>
            <a:fld id="{1B79FB63-4856-4242-A625-05725992B62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50084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4114800" cy="36925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B449C-3DF2-42E5-9841-B5DEADB59D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5217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124200" cy="10223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124200" cy="4508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273051"/>
            <a:ext cx="5111750" cy="5670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74E5-659D-4CB7-87A7-FCDB2E7361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672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57200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7800"/>
            <a:ext cx="5486400" cy="685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FEBBA-71BD-40A0-99FD-DC6D5D64C7E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44401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85550" y="274646"/>
            <a:ext cx="8159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i="0" u="none" strike="noStrike" cap="none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14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5256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">
  <p:cSld name="Title with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636000" y="1308925"/>
            <a:ext cx="8208600" cy="4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Char char="⦁"/>
              <a:defRPr sz="2800" i="0" u="none" strike="noStrike" cap="none">
                <a:solidFill>
                  <a:srgbClr val="595959"/>
                </a:solidFill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−"/>
              <a:defRPr sz="2200" i="0" u="none" strike="noStrike" cap="none">
                <a:solidFill>
                  <a:srgbClr val="595959"/>
                </a:solidFill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◾"/>
              <a:defRPr sz="2000" i="0" u="none" strike="noStrike" cap="none">
                <a:solidFill>
                  <a:srgbClr val="595959"/>
                </a:solidFill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⬥"/>
              <a:defRPr sz="1800" i="0" u="none" strike="noStrike" cap="none">
                <a:solidFill>
                  <a:srgbClr val="595959"/>
                </a:solidFill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▸"/>
              <a:defRPr sz="1600" i="0" u="none" strike="noStrike" cap="none">
                <a:solidFill>
                  <a:srgbClr val="595959"/>
                </a:solidFill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Char char="◼"/>
              <a:defRPr sz="1800" i="0" u="none" strike="noStrike" cap="none">
                <a:solidFill>
                  <a:schemeClr val="dk2"/>
                </a:solidFill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◼"/>
              <a:defRPr sz="1800" i="0" u="none" strike="noStrike" cap="none">
                <a:solidFill>
                  <a:schemeClr val="dk2"/>
                </a:solidFill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Char char="◼"/>
              <a:defRPr sz="1800" i="0" u="none" strike="noStrike" cap="none">
                <a:solidFill>
                  <a:schemeClr val="dk2"/>
                </a:solidFill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◼"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85550" y="274646"/>
            <a:ext cx="8159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  <a:defRPr sz="4000" i="0" u="none" strike="noStrike" cap="none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320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">
  <p:cSld name="Section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078875" y="4392625"/>
            <a:ext cx="6394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i="0" u="none" strike="noStrike" cap="none">
                <a:solidFill>
                  <a:schemeClr val="dk2"/>
                </a:solidFill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1078875" y="2462550"/>
            <a:ext cx="63945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 i="0" u="none" strike="noStrike"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682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">
  <p:cSld name="Conclus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078875" y="3856975"/>
            <a:ext cx="639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i="0" u="none" strike="noStrike" cap="none">
                <a:solidFill>
                  <a:schemeClr val="dk2"/>
                </a:solidFill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ctrTitle"/>
          </p:nvPr>
        </p:nvSpPr>
        <p:spPr>
          <a:xfrm>
            <a:off x="1078875" y="2379175"/>
            <a:ext cx="63945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 i="0" u="none" strike="noStrike" cap="non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18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072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98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37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754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36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43600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1800" y="3810000"/>
            <a:ext cx="5962337" cy="4572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75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382000" cy="42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6326883"/>
            <a:ext cx="457200" cy="38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8AE1A-D5AC-4889-A044-2501E8EC745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64619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646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8" name="Rectangle 7" descr="&quot;&quot;"/>
          <p:cNvSpPr/>
          <p:nvPr/>
        </p:nvSpPr>
        <p:spPr>
          <a:xfrm>
            <a:off x="1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860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9" r:id="rId29"/>
    <p:sldLayoutId id="2147483691" r:id="rId30"/>
    <p:sldLayoutId id="2147483692" r:id="rId31"/>
    <p:sldLayoutId id="2147483693" r:id="rId3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59.gif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0D51E8-6FA3-4D9E-AE97-49991CAB9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0" y="2133600"/>
            <a:ext cx="5962337" cy="1600200"/>
          </a:xfrm>
        </p:spPr>
        <p:txBody>
          <a:bodyPr>
            <a:normAutofit/>
          </a:bodyPr>
          <a:lstStyle/>
          <a:p>
            <a:r>
              <a:rPr lang="en-US" sz="2400" dirty="0"/>
              <a:t>Effective Density Visualization of Multiple Overlapping Axis-aligned Objects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84FEC1EE-8C1F-4E0A-8708-B24B5AB530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York University, Toronto, Canada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CFF511F-7E7A-4478-A495-A443A5B7DEC6}"/>
              </a:ext>
            </a:extLst>
          </p:cNvPr>
          <p:cNvSpPr txBox="1"/>
          <p:nvPr/>
        </p:nvSpPr>
        <p:spPr>
          <a:xfrm>
            <a:off x="2971800" y="3549134"/>
            <a:ext cx="374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MSc. Thesis of Niloy Eric Costa</a:t>
            </a:r>
          </a:p>
        </p:txBody>
      </p:sp>
    </p:spTree>
    <p:extLst>
      <p:ext uri="{BB962C8B-B14F-4D97-AF65-F5344CB8AC3E}">
        <p14:creationId xmlns:p14="http://schemas.microsoft.com/office/powerpoint/2010/main" val="4916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47225DB-03BB-40E5-B5FE-0F9DFBBB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A3E117-60A1-4DAF-935A-9A66AF6CD9C4}"/>
              </a:ext>
            </a:extLst>
          </p:cNvPr>
          <p:cNvSpPr txBox="1"/>
          <p:nvPr/>
        </p:nvSpPr>
        <p:spPr>
          <a:xfrm>
            <a:off x="508178" y="1874629"/>
            <a:ext cx="4154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595959"/>
                </a:solidFill>
              </a:rPr>
              <a:t>Input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00000"/>
                </a:solidFill>
              </a:rPr>
              <a:t>a set of regions in </a:t>
            </a:r>
            <a:r>
              <a:rPr lang="en-US" dirty="0">
                <a:solidFill>
                  <a:srgbClr val="C00000"/>
                </a:solidFill>
                <a:latin typeface="Droid Serif"/>
                <a:ea typeface="Droid Serif"/>
                <a:cs typeface="Droid Serif"/>
                <a:sym typeface="Droid Serif"/>
              </a:rPr>
              <a:t>R</a:t>
            </a:r>
            <a:r>
              <a:rPr lang="en-US" baseline="30000" dirty="0">
                <a:solidFill>
                  <a:srgbClr val="C00000"/>
                </a:solidFill>
                <a:latin typeface="Droid Serif"/>
                <a:ea typeface="Droid Serif"/>
                <a:cs typeface="Droid Serif"/>
                <a:sym typeface="Droid Serif"/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AAD0F6-5274-41A7-A087-BC5EEFE8CE68}"/>
              </a:ext>
            </a:extLst>
          </p:cNvPr>
          <p:cNvSpPr txBox="1"/>
          <p:nvPr/>
        </p:nvSpPr>
        <p:spPr>
          <a:xfrm>
            <a:off x="4762500" y="1874629"/>
            <a:ext cx="4229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595959"/>
                </a:solidFill>
              </a:rPr>
              <a:t>Output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enumeration of all intersecting regions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size of each common region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position of each common region</a:t>
            </a:r>
          </a:p>
        </p:txBody>
      </p:sp>
      <p:pic>
        <p:nvPicPr>
          <p:cNvPr id="6" name="Google Shape;355;p23">
            <a:extLst>
              <a:ext uri="{FF2B5EF4-FFF2-40B4-BE49-F238E27FC236}">
                <a16:creationId xmlns="" xmlns:a16="http://schemas.microsoft.com/office/drawing/2014/main" id="{D176A0F7-40B0-44BF-82A5-F800FCE1D2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65" y="3469637"/>
            <a:ext cx="2571025" cy="2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6;p23">
            <a:extLst>
              <a:ext uri="{FF2B5EF4-FFF2-40B4-BE49-F238E27FC236}">
                <a16:creationId xmlns="" xmlns:a16="http://schemas.microsoft.com/office/drawing/2014/main" id="{0EB136F7-9F5F-465B-A29A-FDE86B1006AD}"/>
              </a:ext>
            </a:extLst>
          </p:cNvPr>
          <p:cNvSpPr txBox="1">
            <a:spLocks/>
          </p:cNvSpPr>
          <p:nvPr/>
        </p:nvSpPr>
        <p:spPr>
          <a:xfrm>
            <a:off x="5668963" y="4045512"/>
            <a:ext cx="1220787" cy="1774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(A,B)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(A,C)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(A,D)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(B,C)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(B,D)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(C,D)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(D,E)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(A,B,C)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(A,C,D)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(B,C,D)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(A,B,C,D)</a:t>
            </a:r>
            <a:endParaRPr lang="pt-BR" sz="1600" b="1" dirty="0">
              <a:latin typeface="Questrial"/>
              <a:ea typeface="Questrial"/>
              <a:cs typeface="Questrial"/>
              <a:sym typeface="Questrial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396;p28">
            <a:extLst>
              <a:ext uri="{FF2B5EF4-FFF2-40B4-BE49-F238E27FC236}">
                <a16:creationId xmlns="" xmlns:a16="http://schemas.microsoft.com/office/drawing/2014/main" id="{78016E5F-69A4-41D7-8564-A1038DBF45AA}"/>
              </a:ext>
            </a:extLst>
          </p:cNvPr>
          <p:cNvSpPr/>
          <p:nvPr/>
        </p:nvSpPr>
        <p:spPr>
          <a:xfrm>
            <a:off x="4053626" y="4464687"/>
            <a:ext cx="839100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applications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22"/>
          <p:cNvSpPr txBox="1">
            <a:spLocks noGrp="1"/>
          </p:cNvSpPr>
          <p:nvPr>
            <p:ph type="subTitle" idx="4294967295"/>
          </p:nvPr>
        </p:nvSpPr>
        <p:spPr>
          <a:xfrm>
            <a:off x="5504133" y="6269832"/>
            <a:ext cx="2871788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simulations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3" name="Google Shape;343;p22"/>
          <p:cNvSpPr txBox="1">
            <a:spLocks noGrp="1"/>
          </p:cNvSpPr>
          <p:nvPr>
            <p:ph type="subTitle" idx="4294967295"/>
          </p:nvPr>
        </p:nvSpPr>
        <p:spPr>
          <a:xfrm>
            <a:off x="746461" y="6281058"/>
            <a:ext cx="2870200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spatial databases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8" name="Google Shape;348;p22"/>
          <p:cNvSpPr txBox="1">
            <a:spLocks noGrp="1"/>
          </p:cNvSpPr>
          <p:nvPr>
            <p:ph type="subTitle" idx="4294967295"/>
          </p:nvPr>
        </p:nvSpPr>
        <p:spPr>
          <a:xfrm>
            <a:off x="3334447" y="3016250"/>
            <a:ext cx="2871788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task scheduling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84" y="3839515"/>
            <a:ext cx="1614486" cy="23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5" y="3841750"/>
            <a:ext cx="2305772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689" y="1218690"/>
            <a:ext cx="3176822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03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Baseline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45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body" idx="1"/>
          </p:nvPr>
        </p:nvSpPr>
        <p:spPr>
          <a:xfrm>
            <a:off x="636000" y="1308925"/>
            <a:ext cx="8381000" cy="4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Baseline 1: naive algorithm</a:t>
            </a:r>
            <a:endParaRPr sz="2200" b="1" dirty="0"/>
          </a:p>
          <a:p>
            <a:pPr marL="88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100" dirty="0"/>
              <a:t>iteratively check all possible ways that </a:t>
            </a:r>
            <a:r>
              <a:rPr lang="en-US" sz="2100" i="1" dirty="0"/>
              <a:t>n</a:t>
            </a:r>
            <a:r>
              <a:rPr lang="en-US" sz="2100" dirty="0"/>
              <a:t> objects can intersect</a:t>
            </a:r>
            <a:endParaRPr sz="2100" dirty="0"/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sz="2100" dirty="0">
              <a:solidFill>
                <a:srgbClr val="C00000"/>
              </a:solidFill>
            </a:endParaRPr>
          </a:p>
          <a:p>
            <a:pPr marL="88900" lvl="0" indent="0">
              <a:lnSpc>
                <a:spcPct val="115000"/>
              </a:lnSpc>
              <a:buSzPts val="2200"/>
              <a:buNone/>
            </a:pPr>
            <a:r>
              <a:rPr lang="en-US" sz="2100" dirty="0">
                <a:solidFill>
                  <a:srgbClr val="C00000"/>
                </a:solidFill>
              </a:rPr>
              <a:t>(-) limitation</a:t>
            </a:r>
            <a:endParaRPr lang="en-US" sz="2100" dirty="0"/>
          </a:p>
          <a:p>
            <a:pPr marL="88900" lvl="0" indent="0">
              <a:lnSpc>
                <a:spcPct val="115000"/>
              </a:lnSpc>
              <a:buSzPts val="2200"/>
              <a:buNone/>
            </a:pPr>
            <a:r>
              <a:rPr lang="en-US" sz="2100" dirty="0"/>
              <a:t>there are </a:t>
            </a:r>
            <a:r>
              <a:rPr lang="en-US" sz="2100" i="1" dirty="0"/>
              <a:t>2</a:t>
            </a:r>
            <a:r>
              <a:rPr lang="en-US" sz="2100" i="1" baseline="30000" dirty="0"/>
              <a:t>n</a:t>
            </a:r>
            <a:r>
              <a:rPr lang="en-US" sz="2100" baseline="30000" dirty="0"/>
              <a:t> </a:t>
            </a:r>
            <a:r>
              <a:rPr lang="en-US" sz="2100" dirty="0"/>
              <a:t> ways, so exponential computational cost</a:t>
            </a:r>
            <a:endParaRPr sz="2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>
              <a:lnSpc>
                <a:spcPct val="115000"/>
              </a:lnSpc>
              <a:buNone/>
            </a:pPr>
            <a:r>
              <a:rPr lang="en-US" sz="2200" b="1" dirty="0"/>
              <a:t>Baseline 2: grid-based approach</a:t>
            </a:r>
            <a:endParaRPr sz="2200" b="1" dirty="0"/>
          </a:p>
          <a:p>
            <a:pPr marL="88900" lvl="0" indent="0">
              <a:lnSpc>
                <a:spcPct val="115000"/>
              </a:lnSpc>
              <a:buSzPts val="2200"/>
              <a:buNone/>
            </a:pPr>
            <a:r>
              <a:rPr lang="en-US" sz="2100" dirty="0"/>
              <a:t>create a grid, perform orthogonal queries to find objects intersecting with each grid cells, assign value based on intersections </a:t>
            </a:r>
          </a:p>
          <a:p>
            <a:pPr marL="88900" lvl="0" indent="0">
              <a:lnSpc>
                <a:spcPct val="115000"/>
              </a:lnSpc>
              <a:buSzPts val="2200"/>
              <a:buNone/>
            </a:pPr>
            <a:endParaRPr lang="en-US" sz="2100" dirty="0">
              <a:solidFill>
                <a:srgbClr val="C00000"/>
              </a:solidFill>
            </a:endParaRPr>
          </a:p>
          <a:p>
            <a:pPr marL="88900" lvl="0" indent="0">
              <a:lnSpc>
                <a:spcPct val="115000"/>
              </a:lnSpc>
              <a:buSzPts val="2200"/>
              <a:buNone/>
            </a:pPr>
            <a:r>
              <a:rPr lang="en-US" sz="2100" dirty="0">
                <a:solidFill>
                  <a:srgbClr val="C00000"/>
                </a:solidFill>
              </a:rPr>
              <a:t>(-) limitation</a:t>
            </a:r>
            <a:r>
              <a:rPr lang="en-US" sz="2100" dirty="0"/>
              <a:t> </a:t>
            </a:r>
          </a:p>
          <a:p>
            <a:pPr marL="88900" lvl="0" indent="0">
              <a:lnSpc>
                <a:spcPct val="115000"/>
              </a:lnSpc>
              <a:buSzPts val="2200"/>
              <a:buNone/>
            </a:pPr>
            <a:r>
              <a:rPr lang="en-US" sz="2100" dirty="0"/>
              <a:t>trade-off between accuracy and time-performance based on grid-cell sizes</a:t>
            </a:r>
            <a:endParaRPr sz="2100" dirty="0"/>
          </a:p>
        </p:txBody>
      </p:sp>
      <p:sp>
        <p:nvSpPr>
          <p:cNvPr id="364" name="Google Shape;36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Sensible baseline algorithms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CD745B4-20D7-4EB2-A875-D25D34C6F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51435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>
                <a:solidFill>
                  <a:schemeClr val="accent1"/>
                </a:solidFill>
              </a:rPr>
              <a:t>R-tree*</a:t>
            </a:r>
            <a:r>
              <a:rPr lang="en-US" sz="2400" dirty="0"/>
              <a:t> to create a grid</a:t>
            </a:r>
          </a:p>
          <a:p>
            <a:pPr marL="5651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Search in the tree </a:t>
            </a:r>
            <a:r>
              <a:rPr lang="en-US" sz="2400" dirty="0"/>
              <a:t>for finding z-index scores</a:t>
            </a:r>
          </a:p>
          <a:p>
            <a:pPr marL="5651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Color each grid-cells</a:t>
            </a:r>
            <a:r>
              <a:rPr lang="en-US" sz="2400" dirty="0"/>
              <a:t> based on the corresponding z-index scores</a:t>
            </a:r>
          </a:p>
          <a:p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FBA7640-7538-42B3-96E2-A31406F8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15000"/>
              </a:lnSpc>
            </a:pPr>
            <a:r>
              <a:rPr lang="en-US" dirty="0"/>
              <a:t>Grid-based approach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9685430D-65F0-4E61-8921-BF847F00252C}"/>
              </a:ext>
            </a:extLst>
          </p:cNvPr>
          <p:cNvSpPr/>
          <p:nvPr/>
        </p:nvSpPr>
        <p:spPr>
          <a:xfrm>
            <a:off x="2180951" y="3945166"/>
            <a:ext cx="506266" cy="401217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="" xmlns:a16="http://schemas.microsoft.com/office/drawing/2014/main" id="{2131166E-33BC-463E-A1AC-BE65E219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98" y="3373666"/>
            <a:ext cx="1544215" cy="15442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309F6235-993C-48B2-96E1-4052447A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4" y="3281260"/>
            <a:ext cx="1676558" cy="167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B636F266-A704-48A0-B24F-FDD771BFA7D4}"/>
              </a:ext>
            </a:extLst>
          </p:cNvPr>
          <p:cNvSpPr/>
          <p:nvPr/>
        </p:nvSpPr>
        <p:spPr>
          <a:xfrm>
            <a:off x="4357394" y="3945166"/>
            <a:ext cx="569247" cy="401217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F00EAFD9-20F2-4B80-A9D3-0EA7F9AF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22" y="3373665"/>
            <a:ext cx="1544215" cy="15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DC5C7AEB-FEE5-40C7-901E-464D669EE38C}"/>
              </a:ext>
            </a:extLst>
          </p:cNvPr>
          <p:cNvSpPr/>
          <p:nvPr/>
        </p:nvSpPr>
        <p:spPr>
          <a:xfrm>
            <a:off x="6596818" y="3920154"/>
            <a:ext cx="506266" cy="401217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="" xmlns:a16="http://schemas.microsoft.com/office/drawing/2014/main" id="{0E798EDA-FE8E-4FBD-AE93-403A7C6C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25" y="3349975"/>
            <a:ext cx="1604575" cy="16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AA7CD0-855B-44E9-B100-4DB877ED0B53}"/>
              </a:ext>
            </a:extLst>
          </p:cNvPr>
          <p:cNvSpPr txBox="1"/>
          <p:nvPr/>
        </p:nvSpPr>
        <p:spPr>
          <a:xfrm>
            <a:off x="374621" y="4990915"/>
            <a:ext cx="181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data-set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B9895EC-BCD2-4F49-8C9C-91E9A76CCE7F}"/>
              </a:ext>
            </a:extLst>
          </p:cNvPr>
          <p:cNvSpPr txBox="1"/>
          <p:nvPr/>
        </p:nvSpPr>
        <p:spPr>
          <a:xfrm>
            <a:off x="2742051" y="5021693"/>
            <a:ext cx="181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1. 4 X 4 grid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E06FFB8-EE26-4BF5-A395-D026CBD4E94E}"/>
              </a:ext>
            </a:extLst>
          </p:cNvPr>
          <p:cNvSpPr txBox="1"/>
          <p:nvPr/>
        </p:nvSpPr>
        <p:spPr>
          <a:xfrm>
            <a:off x="4926641" y="5021693"/>
            <a:ext cx="18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2. </a:t>
            </a:r>
            <a:r>
              <a:rPr lang="pl-PL" sz="1400" dirty="0"/>
              <a:t>z-index</a:t>
            </a:r>
            <a:r>
              <a:rPr lang="en-US" sz="1400" dirty="0"/>
              <a:t> scores of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2B7230-472E-4C67-ABE5-A56C8EDE65CF}"/>
              </a:ext>
            </a:extLst>
          </p:cNvPr>
          <p:cNvSpPr txBox="1"/>
          <p:nvPr/>
        </p:nvSpPr>
        <p:spPr>
          <a:xfrm>
            <a:off x="7162265" y="5021693"/>
            <a:ext cx="18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3. 4 X 4 grid heat-map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0116C4-DC67-42B8-852F-93C4C5099F5B}"/>
              </a:ext>
            </a:extLst>
          </p:cNvPr>
          <p:cNvSpPr txBox="1"/>
          <p:nvPr/>
        </p:nvSpPr>
        <p:spPr>
          <a:xfrm>
            <a:off x="1810139" y="5696339"/>
            <a:ext cx="563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*R-tree is a depth balanced tree, provides aid in faster spatial queries</a:t>
            </a:r>
          </a:p>
        </p:txBody>
      </p:sp>
    </p:spTree>
    <p:extLst>
      <p:ext uri="{BB962C8B-B14F-4D97-AF65-F5344CB8AC3E}">
        <p14:creationId xmlns:p14="http://schemas.microsoft.com/office/powerpoint/2010/main" val="93622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7940565-358A-4AD3-8BF4-138D9045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Grid-based approach trade-off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B824170-C5F6-4785-BE2F-B39FDA85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04" y="3235487"/>
            <a:ext cx="1676558" cy="167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4B3E6B2D-F9B2-41E1-8F39-4AAEACF2D92C}"/>
              </a:ext>
            </a:extLst>
          </p:cNvPr>
          <p:cNvSpPr/>
          <p:nvPr/>
        </p:nvSpPr>
        <p:spPr>
          <a:xfrm>
            <a:off x="2639197" y="2775259"/>
            <a:ext cx="506266" cy="401217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8C4FF63D-2D1A-48F5-AA3B-A2FE8AF8A82B}"/>
              </a:ext>
            </a:extLst>
          </p:cNvPr>
          <p:cNvSpPr/>
          <p:nvPr/>
        </p:nvSpPr>
        <p:spPr>
          <a:xfrm>
            <a:off x="2639197" y="5043244"/>
            <a:ext cx="506266" cy="401217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="" xmlns:a16="http://schemas.microsoft.com/office/drawing/2014/main" id="{5375B961-BDFD-49C1-A237-24076384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0" y="2173579"/>
            <a:ext cx="1604575" cy="16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CC416292-6820-4D75-B01C-19C1A05C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89" y="4385485"/>
            <a:ext cx="1604575" cy="167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979EAB3-D0F0-4123-9CCE-5F3A20D63FB2}"/>
              </a:ext>
            </a:extLst>
          </p:cNvPr>
          <p:cNvSpPr txBox="1"/>
          <p:nvPr/>
        </p:nvSpPr>
        <p:spPr>
          <a:xfrm>
            <a:off x="5547049" y="1600200"/>
            <a:ext cx="28691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Trade-off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X 4 grid is less accurate, but z-indexes calculated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X 8 grid is more accurate, took longer to calculate each z-index score</a:t>
            </a:r>
          </a:p>
        </p:txBody>
      </p:sp>
    </p:spTree>
    <p:extLst>
      <p:ext uri="{BB962C8B-B14F-4D97-AF65-F5344CB8AC3E}">
        <p14:creationId xmlns:p14="http://schemas.microsoft.com/office/powerpoint/2010/main" val="197001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Approach (</a:t>
            </a:r>
            <a:r>
              <a:rPr lang="en-US" u="sng" dirty="0"/>
              <a:t>O</a:t>
            </a:r>
            <a:r>
              <a:rPr lang="en-US" dirty="0"/>
              <a:t>ver</a:t>
            </a:r>
            <a:r>
              <a:rPr lang="en-US" u="sng" dirty="0"/>
              <a:t>L</a:t>
            </a:r>
            <a:r>
              <a:rPr lang="en-US" dirty="0"/>
              <a:t>ap-HeatMap)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Observation 1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7F831B-400A-4180-91FD-54A83BAC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8901" y="5530824"/>
            <a:ext cx="3689349" cy="1174776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C00000"/>
                </a:solidFill>
              </a:rPr>
              <a:t>intersection graph</a:t>
            </a:r>
            <a:r>
              <a:rPr lang="en-US" sz="1800" dirty="0"/>
              <a:t>:</a:t>
            </a:r>
          </a:p>
          <a:p>
            <a:pPr lvl="0" indent="-368300">
              <a:lnSpc>
                <a:spcPct val="115000"/>
              </a:lnSpc>
              <a:buSzPts val="2200"/>
            </a:pPr>
            <a:r>
              <a:rPr lang="en-US" sz="1600" b="1" dirty="0">
                <a:solidFill>
                  <a:srgbClr val="C32330"/>
                </a:solidFill>
              </a:rPr>
              <a:t>vertex</a:t>
            </a:r>
            <a:r>
              <a:rPr lang="en-US" sz="1600" dirty="0"/>
              <a:t>: represents an </a:t>
            </a:r>
            <a:r>
              <a:rPr lang="en-US" sz="1600" dirty="0">
                <a:solidFill>
                  <a:srgbClr val="C32330"/>
                </a:solidFill>
              </a:rPr>
              <a:t>object</a:t>
            </a:r>
          </a:p>
          <a:p>
            <a:pPr lvl="0" indent="-368300">
              <a:buSzPts val="2200"/>
            </a:pPr>
            <a:r>
              <a:rPr lang="en-US" sz="1600" b="1" dirty="0">
                <a:solidFill>
                  <a:srgbClr val="C32330"/>
                </a:solidFill>
              </a:rPr>
              <a:t>edge</a:t>
            </a:r>
            <a:r>
              <a:rPr lang="en-US" sz="1600" dirty="0"/>
              <a:t>: represents that </a:t>
            </a:r>
            <a:r>
              <a:rPr lang="en-US" sz="1600" dirty="0">
                <a:solidFill>
                  <a:srgbClr val="C00000"/>
                </a:solidFill>
              </a:rPr>
              <a:t>two objects intersect 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0" name="Google Shape;390;p28">
            <a:extLst>
              <a:ext uri="{FF2B5EF4-FFF2-40B4-BE49-F238E27FC236}">
                <a16:creationId xmlns="" xmlns:a16="http://schemas.microsoft.com/office/drawing/2014/main" id="{47A85D14-DB67-4454-9083-C9E0AF927A08}"/>
              </a:ext>
            </a:extLst>
          </p:cNvPr>
          <p:cNvSpPr txBox="1">
            <a:spLocks/>
          </p:cNvSpPr>
          <p:nvPr/>
        </p:nvSpPr>
        <p:spPr>
          <a:xfrm>
            <a:off x="636000" y="1308925"/>
            <a:ext cx="8101600" cy="881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t" anchorCtr="0">
            <a:noAutofit/>
          </a:bodyPr>
          <a:lstStyle>
            <a:lvl1pPr marL="457200" marR="0" lvl="0" indent="-4064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 panose="020B0604020202020204" pitchFamily="34" charset="0"/>
              <a:buChar char="⦁"/>
              <a:defRPr sz="28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914400" marR="0" lvl="1" indent="-3683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 panose="020B0604020202020204" pitchFamily="34" charset="0"/>
              <a:buChar char="−"/>
              <a:defRPr sz="22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371600" marR="0" lvl="2" indent="-3556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Wingdings" panose="05000000000000000000" pitchFamily="2" charset="2"/>
              <a:buChar char="◾"/>
              <a:defRPr sz="20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1828800" marR="0" lvl="3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 panose="02070309020205020404" pitchFamily="49" charset="0"/>
              <a:buChar char="⬥"/>
              <a:defRPr sz="18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286000" marR="0" lvl="4" indent="-3302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▸"/>
              <a:defRPr sz="16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743200" marR="0" lvl="5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6pPr>
            <a:lvl7pPr marL="3200400" marR="0" lvl="6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7pPr>
            <a:lvl8pPr marL="3657600" marR="0" lvl="7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8pPr>
            <a:lvl9pPr marL="4114800" marR="0" lvl="8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intersections of </a:t>
            </a:r>
            <a:r>
              <a:rPr lang="en-US" sz="2200" i="1" dirty="0">
                <a:solidFill>
                  <a:srgbClr val="C00000"/>
                </a:solidFill>
              </a:rPr>
              <a:t>n</a:t>
            </a:r>
            <a:r>
              <a:rPr lang="en-US" sz="2200" dirty="0"/>
              <a:t>-dimensional objects (1-D, 2-D, 3-D, …) can be universally </a:t>
            </a:r>
            <a:r>
              <a:rPr lang="en-US" sz="2200" dirty="0">
                <a:solidFill>
                  <a:srgbClr val="C00000"/>
                </a:solidFill>
              </a:rPr>
              <a:t>modeled as an intersection graph</a:t>
            </a:r>
          </a:p>
        </p:txBody>
      </p:sp>
      <p:pic>
        <p:nvPicPr>
          <p:cNvPr id="11" name="Google Shape;392;p28">
            <a:extLst>
              <a:ext uri="{FF2B5EF4-FFF2-40B4-BE49-F238E27FC236}">
                <a16:creationId xmlns="" xmlns:a16="http://schemas.microsoft.com/office/drawing/2014/main" id="{A4E35037-3C9A-41CD-9825-6C4084FDF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950" y="3438487"/>
            <a:ext cx="2026450" cy="21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3;p28">
            <a:extLst>
              <a:ext uri="{FF2B5EF4-FFF2-40B4-BE49-F238E27FC236}">
                <a16:creationId xmlns="" xmlns:a16="http://schemas.microsoft.com/office/drawing/2014/main" id="{7E2CD40F-723A-437C-BEA1-450FE1AAA1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73" y="2411073"/>
            <a:ext cx="2104575" cy="1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4;p28">
            <a:extLst>
              <a:ext uri="{FF2B5EF4-FFF2-40B4-BE49-F238E27FC236}">
                <a16:creationId xmlns="" xmlns:a16="http://schemas.microsoft.com/office/drawing/2014/main" id="{9DF73C76-E75E-4858-ACBA-91799B6B36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538" y="3733900"/>
            <a:ext cx="1570450" cy="14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95;p28">
            <a:extLst>
              <a:ext uri="{FF2B5EF4-FFF2-40B4-BE49-F238E27FC236}">
                <a16:creationId xmlns="" xmlns:a16="http://schemas.microsoft.com/office/drawing/2014/main" id="{DBE514C8-AA91-409E-86CB-017959E20E6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76" y="5222200"/>
            <a:ext cx="1532400" cy="1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96;p28">
            <a:extLst>
              <a:ext uri="{FF2B5EF4-FFF2-40B4-BE49-F238E27FC236}">
                <a16:creationId xmlns="" xmlns:a16="http://schemas.microsoft.com/office/drawing/2014/main" id="{5AF57A5E-8C25-421A-8208-2C1BCF7F8B9C}"/>
              </a:ext>
            </a:extLst>
          </p:cNvPr>
          <p:cNvSpPr/>
          <p:nvPr/>
        </p:nvSpPr>
        <p:spPr>
          <a:xfrm>
            <a:off x="4045300" y="4356750"/>
            <a:ext cx="839100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6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>
            <a:spLocks noGrp="1"/>
          </p:cNvSpPr>
          <p:nvPr>
            <p:ph type="body" idx="1"/>
          </p:nvPr>
        </p:nvSpPr>
        <p:spPr>
          <a:xfrm>
            <a:off x="636000" y="1308925"/>
            <a:ext cx="8101600" cy="88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a </a:t>
            </a:r>
            <a:r>
              <a:rPr lang="en-US" sz="2200" i="1" dirty="0">
                <a:solidFill>
                  <a:srgbClr val="C00000"/>
                </a:solidFill>
              </a:rPr>
              <a:t>k</a:t>
            </a:r>
            <a:r>
              <a:rPr lang="en-US" sz="2200" dirty="0">
                <a:solidFill>
                  <a:srgbClr val="C00000"/>
                </a:solidFill>
              </a:rPr>
              <a:t>-clique</a:t>
            </a:r>
            <a:r>
              <a:rPr lang="en-US" sz="2200" dirty="0">
                <a:solidFill>
                  <a:schemeClr val="tx1"/>
                </a:solidFill>
              </a:rPr>
              <a:t> in the intersection graph, corresponds to </a:t>
            </a:r>
            <a:r>
              <a:rPr lang="en-US" sz="2200" i="1" dirty="0">
                <a:solidFill>
                  <a:srgbClr val="C00000"/>
                </a:solidFill>
              </a:rPr>
              <a:t>k </a:t>
            </a:r>
            <a:r>
              <a:rPr lang="en-US" sz="2200" dirty="0">
                <a:solidFill>
                  <a:srgbClr val="C00000"/>
                </a:solidFill>
              </a:rPr>
              <a:t>objects </a:t>
            </a:r>
            <a:r>
              <a:rPr lang="en-US" sz="2200" dirty="0">
                <a:solidFill>
                  <a:schemeClr val="tx1"/>
                </a:solidFill>
              </a:rPr>
              <a:t>that are </a:t>
            </a:r>
            <a:r>
              <a:rPr lang="en-US" sz="2200" dirty="0">
                <a:solidFill>
                  <a:srgbClr val="C00000"/>
                </a:solidFill>
              </a:rPr>
              <a:t>simultaneously intersecting </a:t>
            </a:r>
            <a:r>
              <a:rPr lang="en-US" sz="2200" dirty="0">
                <a:solidFill>
                  <a:schemeClr val="tx1"/>
                </a:solidFill>
              </a:rPr>
              <a:t>and </a:t>
            </a:r>
            <a:r>
              <a:rPr lang="en-US" sz="2200" dirty="0">
                <a:solidFill>
                  <a:srgbClr val="C00000"/>
                </a:solidFill>
              </a:rPr>
              <a:t>share a common region</a:t>
            </a:r>
            <a:endParaRPr sz="2200" dirty="0">
              <a:solidFill>
                <a:srgbClr val="C00000"/>
              </a:solidFill>
            </a:endParaRPr>
          </a:p>
        </p:txBody>
      </p:sp>
      <p:sp>
        <p:nvSpPr>
          <p:cNvPr id="391" name="Google Shape;39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Observation 2</a:t>
            </a:r>
            <a:endParaRPr dirty="0"/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950" y="3438487"/>
            <a:ext cx="2026450" cy="21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73" y="2411073"/>
            <a:ext cx="2104575" cy="1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538" y="3733900"/>
            <a:ext cx="1570450" cy="14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76" y="5222200"/>
            <a:ext cx="1532400" cy="1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/>
          <p:nvPr/>
        </p:nvSpPr>
        <p:spPr>
          <a:xfrm>
            <a:off x="4045300" y="4356750"/>
            <a:ext cx="839100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>
            <a:spLocks noGrp="1"/>
          </p:cNvSpPr>
          <p:nvPr>
            <p:ph type="body" idx="1"/>
          </p:nvPr>
        </p:nvSpPr>
        <p:spPr>
          <a:xfrm>
            <a:off x="636000" y="1308925"/>
            <a:ext cx="8069850" cy="90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 </a:t>
            </a:r>
            <a:r>
              <a:rPr lang="en-US" sz="2200" i="1" dirty="0">
                <a:solidFill>
                  <a:srgbClr val="C00000"/>
                </a:solidFill>
              </a:rPr>
              <a:t>k</a:t>
            </a:r>
            <a:r>
              <a:rPr lang="en-US" sz="2200" dirty="0">
                <a:solidFill>
                  <a:srgbClr val="C00000"/>
                </a:solidFill>
              </a:rPr>
              <a:t>-clique</a:t>
            </a:r>
            <a:r>
              <a:rPr lang="en-US" sz="2200" dirty="0"/>
              <a:t> is a complete subgraph of size </a:t>
            </a:r>
            <a:r>
              <a:rPr lang="en-US" sz="2200" i="1" dirty="0"/>
              <a:t>k</a:t>
            </a:r>
            <a:r>
              <a:rPr lang="en-US" sz="2200" dirty="0"/>
              <a:t> (i.e., a subset of </a:t>
            </a:r>
            <a:r>
              <a:rPr lang="en-US" sz="2200" i="1" dirty="0"/>
              <a:t>k</a:t>
            </a:r>
            <a:r>
              <a:rPr lang="en-US" sz="2200" dirty="0"/>
              <a:t> vertices that are all connected to each other) </a:t>
            </a: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k</a:t>
            </a:r>
            <a:r>
              <a:rPr lang="en-US" dirty="0"/>
              <a:t>-clique</a:t>
            </a:r>
            <a:endParaRPr dirty="0"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4294967295"/>
          </p:nvPr>
        </p:nvSpPr>
        <p:spPr>
          <a:xfrm>
            <a:off x="2589750" y="5268913"/>
            <a:ext cx="410315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2</a:t>
            </a:r>
            <a:r>
              <a:rPr lang="en-US" sz="2000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-cliques</a:t>
            </a:r>
            <a:r>
              <a:rPr lang="en-US" sz="2000" dirty="0">
                <a:latin typeface="+mj-lt"/>
                <a:ea typeface="Questrial"/>
                <a:cs typeface="Questrial"/>
                <a:sym typeface="Questrial"/>
              </a:rPr>
              <a:t>: all edges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3</a:t>
            </a:r>
            <a:r>
              <a:rPr lang="en-US" sz="2000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-cliques</a:t>
            </a:r>
            <a:r>
              <a:rPr lang="en-US" sz="2000" dirty="0">
                <a:latin typeface="+mj-lt"/>
                <a:ea typeface="Questrial"/>
                <a:cs typeface="Questrial"/>
                <a:sym typeface="Questrial"/>
              </a:rPr>
              <a:t>: ABC, ABD, ACD, BCA</a:t>
            </a:r>
            <a:endParaRPr sz="2000" dirty="0">
              <a:latin typeface="+mj-lt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4</a:t>
            </a:r>
            <a:r>
              <a:rPr lang="en-US" sz="2000" dirty="0">
                <a:solidFill>
                  <a:srgbClr val="C00000"/>
                </a:solidFill>
                <a:latin typeface="+mj-lt"/>
                <a:ea typeface="Questrial"/>
                <a:cs typeface="Questrial"/>
                <a:sym typeface="Questrial"/>
              </a:rPr>
              <a:t>-cliques</a:t>
            </a:r>
            <a:r>
              <a:rPr lang="en-US" sz="2000" dirty="0">
                <a:latin typeface="+mj-lt"/>
                <a:ea typeface="Questrial"/>
                <a:cs typeface="Questrial"/>
                <a:sym typeface="Questrial"/>
              </a:rPr>
              <a:t>: ABCD (</a:t>
            </a:r>
            <a:r>
              <a:rPr lang="en-US" sz="2000" b="1" dirty="0">
                <a:latin typeface="+mj-lt"/>
                <a:ea typeface="Questrial"/>
                <a:cs typeface="Questrial"/>
                <a:sym typeface="Questrial"/>
              </a:rPr>
              <a:t>maximal clique</a:t>
            </a:r>
            <a:r>
              <a:rPr lang="en-US" sz="2000" dirty="0">
                <a:latin typeface="+mj-lt"/>
                <a:ea typeface="Questrial"/>
                <a:cs typeface="Questrial"/>
                <a:sym typeface="Questrial"/>
              </a:rPr>
              <a:t>)</a:t>
            </a:r>
            <a:endParaRPr sz="2000" dirty="0"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384" name="Google Shape;3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100" y="2707625"/>
            <a:ext cx="2026450" cy="21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636000" y="279428"/>
            <a:ext cx="8159100" cy="71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* algorithm (sketch)</a:t>
            </a:r>
            <a:endParaRPr dirty="0"/>
          </a:p>
        </p:txBody>
      </p:sp>
      <p:pic>
        <p:nvPicPr>
          <p:cNvPr id="377" name="Google Shape;377;p2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166" y="3269407"/>
            <a:ext cx="1765253" cy="191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387179-B603-474D-9815-0850C125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89" y="3263075"/>
            <a:ext cx="2078150" cy="1920240"/>
          </a:xfrm>
          <a:prstGeom prst="rect">
            <a:avLst/>
          </a:prstGeom>
        </p:spPr>
      </p:pic>
      <p:pic>
        <p:nvPicPr>
          <p:cNvPr id="376" name="Google Shape;376;p26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29" y="3454845"/>
            <a:ext cx="1600184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6;p28">
            <a:extLst>
              <a:ext uri="{FF2B5EF4-FFF2-40B4-BE49-F238E27FC236}">
                <a16:creationId xmlns="" xmlns:a16="http://schemas.microsoft.com/office/drawing/2014/main" id="{605B1AB7-0F50-456C-8730-F77E26AE27A8}"/>
              </a:ext>
            </a:extLst>
          </p:cNvPr>
          <p:cNvSpPr/>
          <p:nvPr/>
        </p:nvSpPr>
        <p:spPr>
          <a:xfrm>
            <a:off x="2240622" y="4001389"/>
            <a:ext cx="397561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96;p28">
            <a:extLst>
              <a:ext uri="{FF2B5EF4-FFF2-40B4-BE49-F238E27FC236}">
                <a16:creationId xmlns="" xmlns:a16="http://schemas.microsoft.com/office/drawing/2014/main" id="{DB7F5ECF-8E47-4446-9FD2-95CF5FDBCE22}"/>
              </a:ext>
            </a:extLst>
          </p:cNvPr>
          <p:cNvSpPr/>
          <p:nvPr/>
        </p:nvSpPr>
        <p:spPr>
          <a:xfrm>
            <a:off x="4915902" y="4000928"/>
            <a:ext cx="397561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D69F7A0-2C6F-455F-B010-40457828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514350">
              <a:buFont typeface="+mj-lt"/>
              <a:buAutoNum type="arabicPeriod"/>
            </a:pPr>
            <a:r>
              <a:rPr lang="en-US" sz="2400" dirty="0"/>
              <a:t>Apply </a:t>
            </a:r>
            <a:r>
              <a:rPr lang="en-US" sz="2400" dirty="0">
                <a:solidFill>
                  <a:srgbClr val="C00000"/>
                </a:solidFill>
              </a:rPr>
              <a:t>sweep-line </a:t>
            </a:r>
            <a:r>
              <a:rPr lang="en-US" sz="2400" dirty="0"/>
              <a:t>to find intersecting pairs</a:t>
            </a:r>
          </a:p>
          <a:p>
            <a:pPr marL="565150" indent="-514350">
              <a:buFont typeface="+mj-lt"/>
              <a:buAutoNum type="arabicPeriod"/>
            </a:pPr>
            <a:r>
              <a:rPr lang="en-US" sz="2400" dirty="0"/>
              <a:t>Construct the </a:t>
            </a:r>
            <a:r>
              <a:rPr lang="en-US" sz="2400" dirty="0">
                <a:solidFill>
                  <a:srgbClr val="C00000"/>
                </a:solidFill>
              </a:rPr>
              <a:t>rectangle intersection graph </a:t>
            </a:r>
            <a:r>
              <a:rPr lang="en-US" sz="2400" dirty="0"/>
              <a:t>(RIG)</a:t>
            </a:r>
          </a:p>
          <a:p>
            <a:pPr marL="565150" indent="-514350">
              <a:buFont typeface="+mj-lt"/>
              <a:buAutoNum type="arabicPeriod"/>
            </a:pPr>
            <a:r>
              <a:rPr lang="en-US" sz="2400" dirty="0"/>
              <a:t>Apply a </a:t>
            </a:r>
            <a:r>
              <a:rPr lang="en-US" sz="2400" dirty="0">
                <a:solidFill>
                  <a:srgbClr val="C00000"/>
                </a:solidFill>
              </a:rPr>
              <a:t>clique enumeration </a:t>
            </a:r>
            <a:r>
              <a:rPr lang="en-US" sz="2400" dirty="0"/>
              <a:t>algorithm on graph</a:t>
            </a:r>
          </a:p>
        </p:txBody>
      </p:sp>
      <p:sp>
        <p:nvSpPr>
          <p:cNvPr id="11" name="Google Shape;117;p13">
            <a:extLst>
              <a:ext uri="{FF2B5EF4-FFF2-40B4-BE49-F238E27FC236}">
                <a16:creationId xmlns="" xmlns:a16="http://schemas.microsoft.com/office/drawing/2014/main" id="{D31A1FFC-0B9C-4813-BDFA-92E26CFD149A}"/>
              </a:ext>
            </a:extLst>
          </p:cNvPr>
          <p:cNvSpPr txBox="1">
            <a:spLocks/>
          </p:cNvSpPr>
          <p:nvPr/>
        </p:nvSpPr>
        <p:spPr>
          <a:xfrm>
            <a:off x="898741" y="5847790"/>
            <a:ext cx="7204895" cy="3384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*OL-</a:t>
            </a:r>
            <a:r>
              <a:rPr lang="en-US" sz="2000" dirty="0" err="1"/>
              <a:t>HeatMap</a:t>
            </a:r>
            <a:r>
              <a:rPr lang="en-US" sz="2000" dirty="0"/>
              <a:t> is an extended version of SLIG -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u="sng" dirty="0"/>
              <a:t>S</a:t>
            </a:r>
            <a:r>
              <a:rPr lang="en-US" sz="2000" dirty="0"/>
              <a:t>weep-</a:t>
            </a:r>
            <a:r>
              <a:rPr lang="en-US" sz="2000" b="1" u="sng" dirty="0"/>
              <a:t>L</a:t>
            </a:r>
            <a:r>
              <a:rPr lang="en-US" sz="2000" dirty="0"/>
              <a:t>ine (with an auxiliary) </a:t>
            </a:r>
            <a:r>
              <a:rPr lang="en-US" sz="2000" b="1" u="sng" dirty="0"/>
              <a:t>I</a:t>
            </a:r>
            <a:r>
              <a:rPr lang="en-US" sz="2000" dirty="0"/>
              <a:t>ntersection </a:t>
            </a:r>
            <a:r>
              <a:rPr lang="en-US" sz="2000" b="1" u="sng" dirty="0"/>
              <a:t>G</a:t>
            </a:r>
            <a:r>
              <a:rPr lang="en-US" sz="2000" dirty="0"/>
              <a:t>raph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By </a:t>
            </a:r>
            <a:r>
              <a:rPr lang="en-US" sz="2000" dirty="0" err="1"/>
              <a:t>Tilemachos</a:t>
            </a:r>
            <a:r>
              <a:rPr lang="en-US" sz="2000" dirty="0"/>
              <a:t> et al.</a:t>
            </a:r>
          </a:p>
        </p:txBody>
      </p:sp>
      <p:sp>
        <p:nvSpPr>
          <p:cNvPr id="12" name="Google Shape;396;p28">
            <a:extLst>
              <a:ext uri="{FF2B5EF4-FFF2-40B4-BE49-F238E27FC236}">
                <a16:creationId xmlns="" xmlns:a16="http://schemas.microsoft.com/office/drawing/2014/main" id="{0AC317E7-4687-4E44-B7DC-4E85C7F310F7}"/>
              </a:ext>
            </a:extLst>
          </p:cNvPr>
          <p:cNvSpPr/>
          <p:nvPr/>
        </p:nvSpPr>
        <p:spPr>
          <a:xfrm>
            <a:off x="6865352" y="4000928"/>
            <a:ext cx="397561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6;p23">
            <a:extLst>
              <a:ext uri="{FF2B5EF4-FFF2-40B4-BE49-F238E27FC236}">
                <a16:creationId xmlns="" xmlns:a16="http://schemas.microsoft.com/office/drawing/2014/main" id="{4699CC49-2373-42AC-8901-579C28982618}"/>
              </a:ext>
            </a:extLst>
          </p:cNvPr>
          <p:cNvSpPr txBox="1">
            <a:spLocks/>
          </p:cNvSpPr>
          <p:nvPr/>
        </p:nvSpPr>
        <p:spPr>
          <a:xfrm>
            <a:off x="7443969" y="3408490"/>
            <a:ext cx="874531" cy="1774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(A,B)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(A,C)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(A,D)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(B,C)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(B,D)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(C,D)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400" dirty="0">
                <a:latin typeface="Questrial"/>
                <a:ea typeface="Questrial"/>
                <a:cs typeface="Questrial"/>
                <a:sym typeface="Questrial"/>
              </a:rPr>
              <a:t>(D,E)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(A,B,C)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(A,C,D)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(B,C,D)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(A,B,C,D)</a:t>
            </a:r>
            <a:endParaRPr lang="pt-BR" sz="14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6E44428-42B9-4EEB-A994-C862B41E9952}"/>
              </a:ext>
            </a:extLst>
          </p:cNvPr>
          <p:cNvSpPr txBox="1"/>
          <p:nvPr/>
        </p:nvSpPr>
        <p:spPr>
          <a:xfrm>
            <a:off x="2171389" y="352759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C9B60B4-050F-476C-96C6-FD057AE2E191}"/>
              </a:ext>
            </a:extLst>
          </p:cNvPr>
          <p:cNvSpPr txBox="1"/>
          <p:nvPr/>
        </p:nvSpPr>
        <p:spPr>
          <a:xfrm>
            <a:off x="4903099" y="352759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7F5B20-05A9-41B1-ADD5-7AEB6DBFA780}"/>
              </a:ext>
            </a:extLst>
          </p:cNvPr>
          <p:cNvSpPr txBox="1"/>
          <p:nvPr/>
        </p:nvSpPr>
        <p:spPr>
          <a:xfrm>
            <a:off x="6775190" y="352759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095358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E14098-D8DD-4225-803F-AC53473A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7" y="237096"/>
            <a:ext cx="9089040" cy="716100"/>
          </a:xfrm>
        </p:spPr>
        <p:txBody>
          <a:bodyPr/>
          <a:lstStyle/>
          <a:p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: Other metrics computed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="" xmlns:a16="http://schemas.microsoft.com/office/drawing/2014/main" id="{1BC169E7-DE14-4571-99DA-52E1CC25073F}"/>
              </a:ext>
            </a:extLst>
          </p:cNvPr>
          <p:cNvSpPr txBox="1">
            <a:spLocks/>
          </p:cNvSpPr>
          <p:nvPr/>
        </p:nvSpPr>
        <p:spPr>
          <a:xfrm>
            <a:off x="502921" y="1600200"/>
            <a:ext cx="3852796" cy="43172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t" anchorCtr="0">
            <a:normAutofit/>
          </a:bodyPr>
          <a:lstStyle>
            <a:lvl1pPr marL="457200" marR="0" lvl="0" indent="-4064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 panose="020B0604020202020204" pitchFamily="34" charset="0"/>
              <a:buChar char="⦁"/>
              <a:defRPr sz="28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914400" marR="0" lvl="1" indent="-3683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 panose="020B0604020202020204" pitchFamily="34" charset="0"/>
              <a:buChar char="−"/>
              <a:defRPr sz="22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371600" marR="0" lvl="2" indent="-3556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Wingdings" panose="05000000000000000000" pitchFamily="2" charset="2"/>
              <a:buChar char="◾"/>
              <a:defRPr sz="20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1828800" marR="0" lvl="3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 panose="02070309020205020404" pitchFamily="49" charset="0"/>
              <a:buChar char="⬥"/>
              <a:defRPr sz="18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286000" marR="0" lvl="4" indent="-3302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▸"/>
              <a:defRPr sz="1600" i="0" u="none" strike="noStrike" kern="1200" cap="none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743200" marR="0" lvl="5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6pPr>
            <a:lvl7pPr marL="3200400" marR="0" lvl="6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7pPr>
            <a:lvl8pPr marL="3657600" marR="0" lvl="7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rgbClr val="4C0000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8pPr>
            <a:lvl9pPr marL="4114800" marR="0" lvl="8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◼"/>
              <a:defRPr sz="1800" i="0" u="none" strike="noStrike" kern="1200" cap="none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z-index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number of simultaneously overlapping objects in a set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="" xmlns:a16="http://schemas.microsoft.com/office/drawing/2014/main" id="{EF3D91B2-D2FC-4F04-8885-51BA649FE3DF}"/>
              </a:ext>
            </a:extLst>
          </p:cNvPr>
          <p:cNvSpPr txBox="1">
            <a:spLocks/>
          </p:cNvSpPr>
          <p:nvPr/>
        </p:nvSpPr>
        <p:spPr>
          <a:xfrm>
            <a:off x="4724400" y="1600200"/>
            <a:ext cx="4114800" cy="127145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95959"/>
                </a:solidFill>
              </a:rPr>
              <a:t>size of overlap(</a:t>
            </a:r>
            <a:r>
              <a:rPr lang="en-US" b="1" dirty="0">
                <a:solidFill>
                  <a:srgbClr val="595959"/>
                </a:solidFill>
                <a:sym typeface="Droid Serif"/>
              </a:rPr>
              <a:t>|S|)</a:t>
            </a:r>
            <a:endParaRPr lang="en-US" b="1" dirty="0">
              <a:solidFill>
                <a:srgbClr val="59595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more dimensions, </a:t>
            </a:r>
            <a:r>
              <a:rPr lang="en-US" b="1" i="1" dirty="0">
                <a:latin typeface="Droid Serif"/>
                <a:ea typeface="Droid Serif"/>
                <a:cs typeface="Droid Serif"/>
                <a:sym typeface="Droid Serif"/>
              </a:rPr>
              <a:t>|S|</a:t>
            </a:r>
            <a:r>
              <a:rPr lang="en-US" dirty="0"/>
              <a:t> is the </a:t>
            </a:r>
            <a:r>
              <a:rPr lang="en-US" b="1" dirty="0">
                <a:solidFill>
                  <a:srgbClr val="C32330"/>
                </a:solidFill>
              </a:rPr>
              <a:t>product</a:t>
            </a:r>
            <a:r>
              <a:rPr lang="en-US" dirty="0"/>
              <a:t> of the common region </a:t>
            </a:r>
            <a:r>
              <a:rPr lang="en-US" b="1" dirty="0">
                <a:solidFill>
                  <a:srgbClr val="C32330"/>
                </a:solidFill>
              </a:rPr>
              <a:t>lengths</a:t>
            </a:r>
            <a:r>
              <a:rPr lang="en-US" dirty="0"/>
              <a:t> in </a:t>
            </a:r>
            <a:r>
              <a:rPr lang="en-US" b="1" dirty="0">
                <a:solidFill>
                  <a:srgbClr val="C32330"/>
                </a:solidFill>
              </a:rPr>
              <a:t>each dimension</a:t>
            </a:r>
            <a:r>
              <a:rPr lang="en-US" dirty="0"/>
              <a:t> </a:t>
            </a:r>
            <a:r>
              <a:rPr lang="en-US" b="1" i="1" dirty="0">
                <a:latin typeface="Droid Serif"/>
                <a:ea typeface="Droid Serif"/>
                <a:cs typeface="Droid Serif"/>
                <a:sym typeface="Droid Serif"/>
              </a:rPr>
              <a:t>|S</a:t>
            </a:r>
            <a:r>
              <a:rPr lang="en-US" b="1" i="1" baseline="-25000" dirty="0">
                <a:latin typeface="Droid Serif"/>
                <a:ea typeface="Droid Serif"/>
                <a:cs typeface="Droid Serif"/>
                <a:sym typeface="Droid Serif"/>
              </a:rPr>
              <a:t>o</a:t>
            </a:r>
            <a:r>
              <a:rPr lang="en-US" b="1" i="1" dirty="0">
                <a:latin typeface="Droid Serif"/>
                <a:ea typeface="Droid Serif"/>
                <a:cs typeface="Droid Serif"/>
                <a:sym typeface="Droid Serif"/>
              </a:rPr>
              <a:t>|</a:t>
            </a:r>
          </a:p>
        </p:txBody>
      </p:sp>
      <p:sp>
        <p:nvSpPr>
          <p:cNvPr id="6" name="Google Shape;560;p44">
            <a:extLst>
              <a:ext uri="{FF2B5EF4-FFF2-40B4-BE49-F238E27FC236}">
                <a16:creationId xmlns="" xmlns:a16="http://schemas.microsoft.com/office/drawing/2014/main" id="{64BA252D-35E2-4554-81AE-8AB3CD37B02D}"/>
              </a:ext>
            </a:extLst>
          </p:cNvPr>
          <p:cNvSpPr txBox="1">
            <a:spLocks/>
          </p:cNvSpPr>
          <p:nvPr/>
        </p:nvSpPr>
        <p:spPr>
          <a:xfrm>
            <a:off x="1591548" y="5561964"/>
            <a:ext cx="1111250" cy="1084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Droid Serif"/>
                <a:ea typeface="Droid Serif"/>
                <a:cs typeface="Droid Serif"/>
                <a:sym typeface="Droid Serif"/>
              </a:rPr>
              <a:t>z</a:t>
            </a:r>
            <a:r>
              <a:rPr lang="en-US" sz="1600" baseline="-25000" dirty="0" err="1">
                <a:latin typeface="Droid Serif"/>
                <a:ea typeface="Droid Serif"/>
                <a:cs typeface="Droid Serif"/>
                <a:sym typeface="Droid Serif"/>
              </a:rPr>
              <a:t>ABCD</a:t>
            </a:r>
            <a:r>
              <a:rPr lang="en-US" sz="1600" dirty="0">
                <a:latin typeface="Droid Serif"/>
                <a:ea typeface="Droid Serif"/>
                <a:cs typeface="Droid Serif"/>
                <a:sym typeface="Droid Serif"/>
              </a:rPr>
              <a:t> = 4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Droid Serif"/>
                <a:ea typeface="Droid Serif"/>
                <a:cs typeface="Droid Serif"/>
                <a:sym typeface="Droid Serif"/>
              </a:rPr>
              <a:t>z</a:t>
            </a:r>
            <a:r>
              <a:rPr lang="en-US" sz="1600" baseline="-25000" dirty="0" err="1">
                <a:latin typeface="Droid Serif"/>
                <a:ea typeface="Droid Serif"/>
                <a:cs typeface="Droid Serif"/>
                <a:sym typeface="Droid Serif"/>
              </a:rPr>
              <a:t>DE</a:t>
            </a:r>
            <a:r>
              <a:rPr lang="en-US" sz="1600" dirty="0">
                <a:latin typeface="Droid Serif"/>
                <a:ea typeface="Droid Serif"/>
                <a:cs typeface="Droid Serif"/>
                <a:sym typeface="Droid Serif"/>
              </a:rPr>
              <a:t> = 2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Droid Serif"/>
                <a:ea typeface="Droid Serif"/>
                <a:cs typeface="Droid Serif"/>
                <a:sym typeface="Droid Serif"/>
              </a:rPr>
              <a:t>…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7" name="Google Shape;559;p44">
            <a:extLst>
              <a:ext uri="{FF2B5EF4-FFF2-40B4-BE49-F238E27FC236}">
                <a16:creationId xmlns="" xmlns:a16="http://schemas.microsoft.com/office/drawing/2014/main" id="{993C6707-E0B0-47A0-8989-4745A95916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3184" y="3293463"/>
            <a:ext cx="2481150" cy="226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513;p43">
            <a:extLst>
              <a:ext uri="{FF2B5EF4-FFF2-40B4-BE49-F238E27FC236}">
                <a16:creationId xmlns="" xmlns:a16="http://schemas.microsoft.com/office/drawing/2014/main" id="{85E46414-DA2D-4CEA-BA4A-D9DCC954E1D3}"/>
              </a:ext>
            </a:extLst>
          </p:cNvPr>
          <p:cNvGrpSpPr/>
          <p:nvPr/>
        </p:nvGrpSpPr>
        <p:grpSpPr>
          <a:xfrm>
            <a:off x="5976038" y="3301363"/>
            <a:ext cx="2308325" cy="2029200"/>
            <a:chOff x="2068075" y="3088075"/>
            <a:chExt cx="2308325" cy="2029200"/>
          </a:xfrm>
        </p:grpSpPr>
        <p:pic>
          <p:nvPicPr>
            <p:cNvPr id="9" name="Google Shape;514;p43">
              <a:extLst>
                <a:ext uri="{FF2B5EF4-FFF2-40B4-BE49-F238E27FC236}">
                  <a16:creationId xmlns="" xmlns:a16="http://schemas.microsoft.com/office/drawing/2014/main" id="{CCB01B97-209B-4828-A99A-8CFEE543C66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14244" b="17546"/>
            <a:stretch/>
          </p:blipFill>
          <p:spPr>
            <a:xfrm>
              <a:off x="2068075" y="3088075"/>
              <a:ext cx="2308325" cy="2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515;p43">
              <a:extLst>
                <a:ext uri="{FF2B5EF4-FFF2-40B4-BE49-F238E27FC236}">
                  <a16:creationId xmlns="" xmlns:a16="http://schemas.microsoft.com/office/drawing/2014/main" id="{12907DC5-57A4-4DA5-AC1A-0B6CCFEE414A}"/>
                </a:ext>
              </a:extLst>
            </p:cNvPr>
            <p:cNvSpPr/>
            <p:nvPr/>
          </p:nvSpPr>
          <p:spPr>
            <a:xfrm>
              <a:off x="4123986" y="4864862"/>
              <a:ext cx="239400" cy="23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16;p43">
            <a:extLst>
              <a:ext uri="{FF2B5EF4-FFF2-40B4-BE49-F238E27FC236}">
                <a16:creationId xmlns="" xmlns:a16="http://schemas.microsoft.com/office/drawing/2014/main" id="{F9DBCCFD-F30E-49CD-B029-15E413AEB386}"/>
              </a:ext>
            </a:extLst>
          </p:cNvPr>
          <p:cNvGrpSpPr/>
          <p:nvPr/>
        </p:nvGrpSpPr>
        <p:grpSpPr>
          <a:xfrm>
            <a:off x="4635861" y="3406263"/>
            <a:ext cx="3648477" cy="3146937"/>
            <a:chOff x="1337498" y="3192975"/>
            <a:chExt cx="3648477" cy="3146937"/>
          </a:xfrm>
        </p:grpSpPr>
        <p:sp>
          <p:nvSpPr>
            <p:cNvPr id="12" name="Google Shape;517;p43">
              <a:extLst>
                <a:ext uri="{FF2B5EF4-FFF2-40B4-BE49-F238E27FC236}">
                  <a16:creationId xmlns="" xmlns:a16="http://schemas.microsoft.com/office/drawing/2014/main" id="{591BFC14-9024-47FD-B329-F5C6078288F6}"/>
                </a:ext>
              </a:extLst>
            </p:cNvPr>
            <p:cNvSpPr/>
            <p:nvPr/>
          </p:nvSpPr>
          <p:spPr>
            <a:xfrm>
              <a:off x="1338625" y="4110775"/>
              <a:ext cx="717000" cy="207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518;p43">
              <a:extLst>
                <a:ext uri="{FF2B5EF4-FFF2-40B4-BE49-F238E27FC236}">
                  <a16:creationId xmlns="" xmlns:a16="http://schemas.microsoft.com/office/drawing/2014/main" id="{1AA812B1-B40F-4086-A842-DF271C06DF2F}"/>
                </a:ext>
              </a:extLst>
            </p:cNvPr>
            <p:cNvCxnSpPr/>
            <p:nvPr/>
          </p:nvCxnSpPr>
          <p:spPr>
            <a:xfrm>
              <a:off x="1568934" y="3192975"/>
              <a:ext cx="0" cy="121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519;p43">
              <a:extLst>
                <a:ext uri="{FF2B5EF4-FFF2-40B4-BE49-F238E27FC236}">
                  <a16:creationId xmlns="" xmlns:a16="http://schemas.microsoft.com/office/drawing/2014/main" id="{F2BDE0B6-B31E-4DDA-ACAA-0A73182538EA}"/>
                </a:ext>
              </a:extLst>
            </p:cNvPr>
            <p:cNvCxnSpPr/>
            <p:nvPr/>
          </p:nvCxnSpPr>
          <p:spPr>
            <a:xfrm>
              <a:off x="1338626" y="3599425"/>
              <a:ext cx="0" cy="100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520;p43">
              <a:extLst>
                <a:ext uri="{FF2B5EF4-FFF2-40B4-BE49-F238E27FC236}">
                  <a16:creationId xmlns="" xmlns:a16="http://schemas.microsoft.com/office/drawing/2014/main" id="{E29C83B0-C04A-4F63-AAE0-DF4FCC81DD44}"/>
                </a:ext>
              </a:extLst>
            </p:cNvPr>
            <p:cNvCxnSpPr/>
            <p:nvPr/>
          </p:nvCxnSpPr>
          <p:spPr>
            <a:xfrm>
              <a:off x="1799242" y="4110775"/>
              <a:ext cx="0" cy="100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521;p43">
              <a:extLst>
                <a:ext uri="{FF2B5EF4-FFF2-40B4-BE49-F238E27FC236}">
                  <a16:creationId xmlns="" xmlns:a16="http://schemas.microsoft.com/office/drawing/2014/main" id="{F44ABB59-A330-4A32-A64B-6DC8B09F867A}"/>
                </a:ext>
              </a:extLst>
            </p:cNvPr>
            <p:cNvSpPr/>
            <p:nvPr/>
          </p:nvSpPr>
          <p:spPr>
            <a:xfrm>
              <a:off x="3882875" y="5720400"/>
              <a:ext cx="201600" cy="60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522;p43">
              <a:extLst>
                <a:ext uri="{FF2B5EF4-FFF2-40B4-BE49-F238E27FC236}">
                  <a16:creationId xmlns="" xmlns:a16="http://schemas.microsoft.com/office/drawing/2014/main" id="{301304B7-3F6F-4546-9EB0-9CD34D14B129}"/>
                </a:ext>
              </a:extLst>
            </p:cNvPr>
            <p:cNvCxnSpPr/>
            <p:nvPr/>
          </p:nvCxnSpPr>
          <p:spPr>
            <a:xfrm>
              <a:off x="2055493" y="3848600"/>
              <a:ext cx="0" cy="4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523;p43">
              <a:extLst>
                <a:ext uri="{FF2B5EF4-FFF2-40B4-BE49-F238E27FC236}">
                  <a16:creationId xmlns="" xmlns:a16="http://schemas.microsoft.com/office/drawing/2014/main" id="{DA4C7831-4A6E-4610-87FF-8D71FFD45FDD}"/>
                </a:ext>
              </a:extLst>
            </p:cNvPr>
            <p:cNvCxnSpPr/>
            <p:nvPr/>
          </p:nvCxnSpPr>
          <p:spPr>
            <a:xfrm>
              <a:off x="2766800" y="5910550"/>
              <a:ext cx="1514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524;p43">
              <a:extLst>
                <a:ext uri="{FF2B5EF4-FFF2-40B4-BE49-F238E27FC236}">
                  <a16:creationId xmlns="" xmlns:a16="http://schemas.microsoft.com/office/drawing/2014/main" id="{98EE0940-F3FC-499C-9345-43D204A14045}"/>
                </a:ext>
              </a:extLst>
            </p:cNvPr>
            <p:cNvCxnSpPr/>
            <p:nvPr/>
          </p:nvCxnSpPr>
          <p:spPr>
            <a:xfrm>
              <a:off x="3232300" y="5712975"/>
              <a:ext cx="852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525;p43">
              <a:extLst>
                <a:ext uri="{FF2B5EF4-FFF2-40B4-BE49-F238E27FC236}">
                  <a16:creationId xmlns="" xmlns:a16="http://schemas.microsoft.com/office/drawing/2014/main" id="{5B1E476C-6021-41CA-ACF9-3B26C1E49B9E}"/>
                </a:ext>
              </a:extLst>
            </p:cNvPr>
            <p:cNvCxnSpPr/>
            <p:nvPr/>
          </p:nvCxnSpPr>
          <p:spPr>
            <a:xfrm>
              <a:off x="3882875" y="6114500"/>
              <a:ext cx="721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526;p43">
              <a:extLst>
                <a:ext uri="{FF2B5EF4-FFF2-40B4-BE49-F238E27FC236}">
                  <a16:creationId xmlns="" xmlns:a16="http://schemas.microsoft.com/office/drawing/2014/main" id="{1923D066-2E4E-4072-9842-F9A14953295E}"/>
                </a:ext>
              </a:extLst>
            </p:cNvPr>
            <p:cNvCxnSpPr/>
            <p:nvPr/>
          </p:nvCxnSpPr>
          <p:spPr>
            <a:xfrm>
              <a:off x="3500975" y="6325900"/>
              <a:ext cx="1485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527;p43">
              <a:extLst>
                <a:ext uri="{FF2B5EF4-FFF2-40B4-BE49-F238E27FC236}">
                  <a16:creationId xmlns="" xmlns:a16="http://schemas.microsoft.com/office/drawing/2014/main" id="{500E3985-572D-4716-808C-F6720B162689}"/>
                </a:ext>
              </a:extLst>
            </p:cNvPr>
            <p:cNvCxnSpPr/>
            <p:nvPr/>
          </p:nvCxnSpPr>
          <p:spPr>
            <a:xfrm>
              <a:off x="1578185" y="3192975"/>
              <a:ext cx="1680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528;p43">
              <a:extLst>
                <a:ext uri="{FF2B5EF4-FFF2-40B4-BE49-F238E27FC236}">
                  <a16:creationId xmlns="" xmlns:a16="http://schemas.microsoft.com/office/drawing/2014/main" id="{8911F5CA-1172-4198-B018-2C8F2A130ED5}"/>
                </a:ext>
              </a:extLst>
            </p:cNvPr>
            <p:cNvCxnSpPr/>
            <p:nvPr/>
          </p:nvCxnSpPr>
          <p:spPr>
            <a:xfrm>
              <a:off x="1337498" y="3580531"/>
              <a:ext cx="1449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529;p43">
              <a:extLst>
                <a:ext uri="{FF2B5EF4-FFF2-40B4-BE49-F238E27FC236}">
                  <a16:creationId xmlns="" xmlns:a16="http://schemas.microsoft.com/office/drawing/2014/main" id="{9093C2D6-131A-4C4A-A997-6313AB742739}"/>
                </a:ext>
              </a:extLst>
            </p:cNvPr>
            <p:cNvCxnSpPr/>
            <p:nvPr/>
          </p:nvCxnSpPr>
          <p:spPr>
            <a:xfrm>
              <a:off x="1337498" y="4597357"/>
              <a:ext cx="1455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530;p43">
              <a:extLst>
                <a:ext uri="{FF2B5EF4-FFF2-40B4-BE49-F238E27FC236}">
                  <a16:creationId xmlns="" xmlns:a16="http://schemas.microsoft.com/office/drawing/2014/main" id="{F7BF861E-BCA3-4445-8B8C-3FF6AD7F1E81}"/>
                </a:ext>
              </a:extLst>
            </p:cNvPr>
            <p:cNvCxnSpPr/>
            <p:nvPr/>
          </p:nvCxnSpPr>
          <p:spPr>
            <a:xfrm>
              <a:off x="1578185" y="4418731"/>
              <a:ext cx="16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531;p43">
              <a:extLst>
                <a:ext uri="{FF2B5EF4-FFF2-40B4-BE49-F238E27FC236}">
                  <a16:creationId xmlns="" xmlns:a16="http://schemas.microsoft.com/office/drawing/2014/main" id="{761C8553-39D8-4761-94C4-F77183E26C0E}"/>
                </a:ext>
              </a:extLst>
            </p:cNvPr>
            <p:cNvCxnSpPr/>
            <p:nvPr/>
          </p:nvCxnSpPr>
          <p:spPr>
            <a:xfrm>
              <a:off x="1797009" y="4100819"/>
              <a:ext cx="173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532;p43">
              <a:extLst>
                <a:ext uri="{FF2B5EF4-FFF2-40B4-BE49-F238E27FC236}">
                  <a16:creationId xmlns="" xmlns:a16="http://schemas.microsoft.com/office/drawing/2014/main" id="{1ACCFDA1-A5CC-464D-AFAC-8F3BC4BBB7E1}"/>
                </a:ext>
              </a:extLst>
            </p:cNvPr>
            <p:cNvCxnSpPr/>
            <p:nvPr/>
          </p:nvCxnSpPr>
          <p:spPr>
            <a:xfrm>
              <a:off x="1797009" y="5091419"/>
              <a:ext cx="171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533;p43">
              <a:extLst>
                <a:ext uri="{FF2B5EF4-FFF2-40B4-BE49-F238E27FC236}">
                  <a16:creationId xmlns="" xmlns:a16="http://schemas.microsoft.com/office/drawing/2014/main" id="{A5334646-C3D3-4EC5-AB87-800DCB96F391}"/>
                </a:ext>
              </a:extLst>
            </p:cNvPr>
            <p:cNvCxnSpPr/>
            <p:nvPr/>
          </p:nvCxnSpPr>
          <p:spPr>
            <a:xfrm>
              <a:off x="2071048" y="4309749"/>
              <a:ext cx="181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534;p43">
              <a:extLst>
                <a:ext uri="{FF2B5EF4-FFF2-40B4-BE49-F238E27FC236}">
                  <a16:creationId xmlns="" xmlns:a16="http://schemas.microsoft.com/office/drawing/2014/main" id="{C83402ED-73C8-49A1-A7D5-A29EF642CFD1}"/>
                </a:ext>
              </a:extLst>
            </p:cNvPr>
            <p:cNvCxnSpPr/>
            <p:nvPr/>
          </p:nvCxnSpPr>
          <p:spPr>
            <a:xfrm>
              <a:off x="2071048" y="3836960"/>
              <a:ext cx="181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535;p43">
              <a:extLst>
                <a:ext uri="{FF2B5EF4-FFF2-40B4-BE49-F238E27FC236}">
                  <a16:creationId xmlns="" xmlns:a16="http://schemas.microsoft.com/office/drawing/2014/main" id="{2B478CDC-F3BB-4702-8422-4955AFA09523}"/>
                </a:ext>
              </a:extLst>
            </p:cNvPr>
            <p:cNvCxnSpPr/>
            <p:nvPr/>
          </p:nvCxnSpPr>
          <p:spPr>
            <a:xfrm>
              <a:off x="3232151" y="4432125"/>
              <a:ext cx="0" cy="127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36;p43">
              <a:extLst>
                <a:ext uri="{FF2B5EF4-FFF2-40B4-BE49-F238E27FC236}">
                  <a16:creationId xmlns="" xmlns:a16="http://schemas.microsoft.com/office/drawing/2014/main" id="{EF40CEF8-D5C7-4EE9-9202-EDB6D9D611CD}"/>
                </a:ext>
              </a:extLst>
            </p:cNvPr>
            <p:cNvCxnSpPr/>
            <p:nvPr/>
          </p:nvCxnSpPr>
          <p:spPr>
            <a:xfrm>
              <a:off x="4083464" y="4432125"/>
              <a:ext cx="0" cy="127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537;p43">
              <a:extLst>
                <a:ext uri="{FF2B5EF4-FFF2-40B4-BE49-F238E27FC236}">
                  <a16:creationId xmlns="" xmlns:a16="http://schemas.microsoft.com/office/drawing/2014/main" id="{1B4C21E8-CAD6-4F9D-8FD8-73F621F122CF}"/>
                </a:ext>
              </a:extLst>
            </p:cNvPr>
            <p:cNvCxnSpPr/>
            <p:nvPr/>
          </p:nvCxnSpPr>
          <p:spPr>
            <a:xfrm>
              <a:off x="4285838" y="4634499"/>
              <a:ext cx="0" cy="127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38;p43">
              <a:extLst>
                <a:ext uri="{FF2B5EF4-FFF2-40B4-BE49-F238E27FC236}">
                  <a16:creationId xmlns="" xmlns:a16="http://schemas.microsoft.com/office/drawing/2014/main" id="{BAFB5145-5CF4-4687-9BE9-927EA716F77F}"/>
                </a:ext>
              </a:extLst>
            </p:cNvPr>
            <p:cNvCxnSpPr/>
            <p:nvPr/>
          </p:nvCxnSpPr>
          <p:spPr>
            <a:xfrm>
              <a:off x="2774951" y="4634499"/>
              <a:ext cx="0" cy="127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539;p43">
              <a:extLst>
                <a:ext uri="{FF2B5EF4-FFF2-40B4-BE49-F238E27FC236}">
                  <a16:creationId xmlns="" xmlns:a16="http://schemas.microsoft.com/office/drawing/2014/main" id="{CC1E4B4D-E36C-4CBC-B4E9-F0211CC862AE}"/>
                </a:ext>
              </a:extLst>
            </p:cNvPr>
            <p:cNvCxnSpPr/>
            <p:nvPr/>
          </p:nvCxnSpPr>
          <p:spPr>
            <a:xfrm>
              <a:off x="3493533" y="5104812"/>
              <a:ext cx="0" cy="123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540;p43">
              <a:extLst>
                <a:ext uri="{FF2B5EF4-FFF2-40B4-BE49-F238E27FC236}">
                  <a16:creationId xmlns="" xmlns:a16="http://schemas.microsoft.com/office/drawing/2014/main" id="{A1166EB8-5A59-48F9-A2CF-E048E8EAEC82}"/>
                </a:ext>
              </a:extLst>
            </p:cNvPr>
            <p:cNvCxnSpPr/>
            <p:nvPr/>
          </p:nvCxnSpPr>
          <p:spPr>
            <a:xfrm>
              <a:off x="4984751" y="5104812"/>
              <a:ext cx="0" cy="123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541;p43">
              <a:extLst>
                <a:ext uri="{FF2B5EF4-FFF2-40B4-BE49-F238E27FC236}">
                  <a16:creationId xmlns="" xmlns:a16="http://schemas.microsoft.com/office/drawing/2014/main" id="{1933132F-A6F3-4F8F-98B9-55075797DE78}"/>
                </a:ext>
              </a:extLst>
            </p:cNvPr>
            <p:cNvCxnSpPr/>
            <p:nvPr/>
          </p:nvCxnSpPr>
          <p:spPr>
            <a:xfrm>
              <a:off x="4610306" y="4320675"/>
              <a:ext cx="0" cy="179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542;p43">
              <a:extLst>
                <a:ext uri="{FF2B5EF4-FFF2-40B4-BE49-F238E27FC236}">
                  <a16:creationId xmlns="" xmlns:a16="http://schemas.microsoft.com/office/drawing/2014/main" id="{AB5B6BFD-64CB-4384-8946-F886E6AD4A74}"/>
                </a:ext>
              </a:extLst>
            </p:cNvPr>
            <p:cNvCxnSpPr/>
            <p:nvPr/>
          </p:nvCxnSpPr>
          <p:spPr>
            <a:xfrm>
              <a:off x="3885168" y="4320675"/>
              <a:ext cx="0" cy="179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8" name="Google Shape;543;p43">
            <a:extLst>
              <a:ext uri="{FF2B5EF4-FFF2-40B4-BE49-F238E27FC236}">
                <a16:creationId xmlns="" xmlns:a16="http://schemas.microsoft.com/office/drawing/2014/main" id="{8500058C-63AB-46D4-B13B-B9DAF49B1BBF}"/>
              </a:ext>
            </a:extLst>
          </p:cNvPr>
          <p:cNvCxnSpPr/>
          <p:nvPr/>
        </p:nvCxnSpPr>
        <p:spPr>
          <a:xfrm>
            <a:off x="5907945" y="5475263"/>
            <a:ext cx="3048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44;p43">
            <a:extLst>
              <a:ext uri="{FF2B5EF4-FFF2-40B4-BE49-F238E27FC236}">
                <a16:creationId xmlns="" xmlns:a16="http://schemas.microsoft.com/office/drawing/2014/main" id="{BEE577BA-FE8B-4B41-B309-516608F3ADD8}"/>
              </a:ext>
            </a:extLst>
          </p:cNvPr>
          <p:cNvCxnSpPr/>
          <p:nvPr/>
        </p:nvCxnSpPr>
        <p:spPr>
          <a:xfrm rot="10800000">
            <a:off x="5903528" y="3115263"/>
            <a:ext cx="0" cy="237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45;p43">
            <a:extLst>
              <a:ext uri="{FF2B5EF4-FFF2-40B4-BE49-F238E27FC236}">
                <a16:creationId xmlns="" xmlns:a16="http://schemas.microsoft.com/office/drawing/2014/main" id="{82009220-BF7C-456D-8B47-21DEDB523AA5}"/>
              </a:ext>
            </a:extLst>
          </p:cNvPr>
          <p:cNvSpPr/>
          <p:nvPr/>
        </p:nvSpPr>
        <p:spPr>
          <a:xfrm>
            <a:off x="4353063" y="4330713"/>
            <a:ext cx="167100" cy="2073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46;p43">
            <a:extLst>
              <a:ext uri="{FF2B5EF4-FFF2-40B4-BE49-F238E27FC236}">
                <a16:creationId xmlns="" xmlns:a16="http://schemas.microsoft.com/office/drawing/2014/main" id="{1710A49A-D264-4B8A-BF8F-2FD1E1E30CF9}"/>
              </a:ext>
            </a:extLst>
          </p:cNvPr>
          <p:cNvSpPr/>
          <p:nvPr/>
        </p:nvSpPr>
        <p:spPr>
          <a:xfrm rot="-5400000">
            <a:off x="7198488" y="6613963"/>
            <a:ext cx="167100" cy="2073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47;p43">
            <a:extLst>
              <a:ext uri="{FF2B5EF4-FFF2-40B4-BE49-F238E27FC236}">
                <a16:creationId xmlns="" xmlns:a16="http://schemas.microsoft.com/office/drawing/2014/main" id="{5CAD2DE7-E71A-4E8E-949A-953F971DCA9D}"/>
              </a:ext>
            </a:extLst>
          </p:cNvPr>
          <p:cNvSpPr/>
          <p:nvPr/>
        </p:nvSpPr>
        <p:spPr>
          <a:xfrm>
            <a:off x="7178388" y="4330713"/>
            <a:ext cx="207300" cy="2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549;p43">
            <a:extLst>
              <a:ext uri="{FF2B5EF4-FFF2-40B4-BE49-F238E27FC236}">
                <a16:creationId xmlns="" xmlns:a16="http://schemas.microsoft.com/office/drawing/2014/main" id="{09468E00-3E05-4DE0-9139-55E91B5C51B5}"/>
              </a:ext>
            </a:extLst>
          </p:cNvPr>
          <p:cNvCxnSpPr>
            <a:cxnSpLocks/>
          </p:cNvCxnSpPr>
          <p:nvPr/>
        </p:nvCxnSpPr>
        <p:spPr>
          <a:xfrm>
            <a:off x="4640813" y="4517801"/>
            <a:ext cx="27618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" name="Google Shape;550;p43">
            <a:extLst>
              <a:ext uri="{FF2B5EF4-FFF2-40B4-BE49-F238E27FC236}">
                <a16:creationId xmlns="" xmlns:a16="http://schemas.microsoft.com/office/drawing/2014/main" id="{EEB8ADB2-C4AB-4414-B33A-CF441AAB11D1}"/>
              </a:ext>
            </a:extLst>
          </p:cNvPr>
          <p:cNvCxnSpPr/>
          <p:nvPr/>
        </p:nvCxnSpPr>
        <p:spPr>
          <a:xfrm>
            <a:off x="4634463" y="4320836"/>
            <a:ext cx="276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5" name="Google Shape;551;p43">
            <a:extLst>
              <a:ext uri="{FF2B5EF4-FFF2-40B4-BE49-F238E27FC236}">
                <a16:creationId xmlns="" xmlns:a16="http://schemas.microsoft.com/office/drawing/2014/main" id="{E0CEBAEC-7435-4DED-9A90-F42814757884}"/>
              </a:ext>
            </a:extLst>
          </p:cNvPr>
          <p:cNvCxnSpPr>
            <a:cxnSpLocks/>
          </p:cNvCxnSpPr>
          <p:nvPr/>
        </p:nvCxnSpPr>
        <p:spPr>
          <a:xfrm rot="10800000">
            <a:off x="7379338" y="4330601"/>
            <a:ext cx="0" cy="21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Google Shape;552;p43">
            <a:extLst>
              <a:ext uri="{FF2B5EF4-FFF2-40B4-BE49-F238E27FC236}">
                <a16:creationId xmlns="" xmlns:a16="http://schemas.microsoft.com/office/drawing/2014/main" id="{1E475A4F-1689-4AB1-AA3E-7AB045B60B31}"/>
              </a:ext>
            </a:extLst>
          </p:cNvPr>
          <p:cNvCxnSpPr/>
          <p:nvPr/>
        </p:nvCxnSpPr>
        <p:spPr>
          <a:xfrm rot="10800000">
            <a:off x="7176479" y="4330713"/>
            <a:ext cx="0" cy="21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" name="Google Shape;497;p41">
            <a:extLst>
              <a:ext uri="{FF2B5EF4-FFF2-40B4-BE49-F238E27FC236}">
                <a16:creationId xmlns="" xmlns:a16="http://schemas.microsoft.com/office/drawing/2014/main" id="{0F04134E-F9AD-45A2-BD5E-4E6B84CAA365}"/>
              </a:ext>
            </a:extLst>
          </p:cNvPr>
          <p:cNvSpPr txBox="1">
            <a:spLocks/>
          </p:cNvSpPr>
          <p:nvPr/>
        </p:nvSpPr>
        <p:spPr>
          <a:xfrm>
            <a:off x="4115290" y="6089271"/>
            <a:ext cx="1809750" cy="3889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+mj-lt"/>
                <a:ea typeface="Questrial"/>
                <a:cs typeface="Questrial"/>
                <a:sym typeface="Questrial"/>
              </a:rPr>
              <a:t>|S</a:t>
            </a:r>
            <a:r>
              <a:rPr lang="en-US" sz="1600" baseline="-25000" dirty="0">
                <a:latin typeface="+mj-lt"/>
                <a:ea typeface="Questrial"/>
                <a:cs typeface="Questrial"/>
                <a:sym typeface="Questrial"/>
              </a:rPr>
              <a:t>ABCD</a:t>
            </a:r>
            <a:r>
              <a:rPr lang="en-US" sz="1600" dirty="0">
                <a:latin typeface="+mj-lt"/>
                <a:ea typeface="Questrial"/>
                <a:cs typeface="Questrial"/>
                <a:sym typeface="Questrial"/>
              </a:rPr>
              <a:t>|</a:t>
            </a:r>
          </a:p>
        </p:txBody>
      </p:sp>
      <p:cxnSp>
        <p:nvCxnSpPr>
          <p:cNvPr id="48" name="Google Shape;498;p41">
            <a:extLst>
              <a:ext uri="{FF2B5EF4-FFF2-40B4-BE49-F238E27FC236}">
                <a16:creationId xmlns="" xmlns:a16="http://schemas.microsoft.com/office/drawing/2014/main" id="{EF267B25-937C-4275-8A9A-604B43991AFD}"/>
              </a:ext>
            </a:extLst>
          </p:cNvPr>
          <p:cNvCxnSpPr>
            <a:cxnSpLocks/>
          </p:cNvCxnSpPr>
          <p:nvPr/>
        </p:nvCxnSpPr>
        <p:spPr>
          <a:xfrm flipV="1">
            <a:off x="4338191" y="4538013"/>
            <a:ext cx="2831235" cy="14803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924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0E962A-379B-48CD-8E7C-785101B2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: Final visualization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7071CAC8-121C-42A5-979F-8CF6B480D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55" y="3769567"/>
            <a:ext cx="2667098" cy="26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51BFC25-18AA-4485-93F7-8A4C7E4F80B3}"/>
              </a:ext>
            </a:extLst>
          </p:cNvPr>
          <p:cNvSpPr txBox="1"/>
          <p:nvPr/>
        </p:nvSpPr>
        <p:spPr>
          <a:xfrm>
            <a:off x="2017234" y="1460240"/>
            <a:ext cx="549573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Coloring</a:t>
            </a:r>
            <a:r>
              <a:rPr lang="en-US" dirty="0"/>
              <a:t> </a:t>
            </a:r>
            <a:r>
              <a:rPr lang="en-US" sz="2000" b="1" dirty="0">
                <a:solidFill>
                  <a:srgbClr val="595959"/>
                </a:solidFill>
              </a:rPr>
              <a:t>the boxes</a:t>
            </a:r>
          </a:p>
          <a:p>
            <a:r>
              <a:rPr lang="en-US" dirty="0"/>
              <a:t>Each common region </a:t>
            </a:r>
            <a:r>
              <a:rPr lang="en-US" b="1" dirty="0"/>
              <a:t>S</a:t>
            </a:r>
            <a:r>
              <a:rPr lang="en-US" dirty="0"/>
              <a:t> should be colored only once based on their intersection cardinality. We skip drawing of rectangles which are completely covered by another.</a:t>
            </a:r>
          </a:p>
          <a:p>
            <a:endParaRPr lang="en-US" dirty="0"/>
          </a:p>
          <a:p>
            <a:r>
              <a:rPr lang="en-US" dirty="0"/>
              <a:t>Currently ~30% less overlaps are colored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Evaluation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B508D4F-AD47-4E0E-B435-0C853BCE2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performance  </a:t>
            </a:r>
          </a:p>
          <a:p>
            <a:r>
              <a:rPr lang="en-US" dirty="0"/>
              <a:t>Runtime performance</a:t>
            </a:r>
          </a:p>
          <a:p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 versatility (extension to 1D objects)</a:t>
            </a:r>
          </a:p>
          <a:p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 flexibility (real world use-cases)</a:t>
            </a:r>
          </a:p>
          <a:p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 scalability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47AECA3-A6C3-450F-BDD0-8683B9AD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</p:spTree>
    <p:extLst>
      <p:ext uri="{BB962C8B-B14F-4D97-AF65-F5344CB8AC3E}">
        <p14:creationId xmlns:p14="http://schemas.microsoft.com/office/powerpoint/2010/main" val="3365741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>
            <a:spLocks noGrp="1"/>
          </p:cNvSpPr>
          <p:nvPr>
            <p:ph type="body" idx="1"/>
          </p:nvPr>
        </p:nvSpPr>
        <p:spPr>
          <a:xfrm>
            <a:off x="1742388" y="3429000"/>
            <a:ext cx="1809600" cy="3891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Questrial"/>
                <a:ea typeface="Questrial"/>
                <a:cs typeface="Questrial"/>
                <a:sym typeface="Questrial"/>
              </a:rPr>
              <a:t>1-D intervals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2" name="Google Shape;41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Randomly generated objects</a:t>
            </a:r>
            <a:endParaRPr/>
          </a:p>
        </p:txBody>
      </p:sp>
      <p:sp>
        <p:nvSpPr>
          <p:cNvPr id="414" name="Google Shape;414;p31"/>
          <p:cNvSpPr txBox="1">
            <a:spLocks noGrp="1"/>
          </p:cNvSpPr>
          <p:nvPr>
            <p:ph type="subTitle" idx="4294967295"/>
          </p:nvPr>
        </p:nvSpPr>
        <p:spPr>
          <a:xfrm>
            <a:off x="5479863" y="3429163"/>
            <a:ext cx="2287587" cy="38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2-D rectangles – gaussian distribution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5" name="Google Shape;415;p31"/>
          <p:cNvSpPr txBox="1">
            <a:spLocks noGrp="1"/>
          </p:cNvSpPr>
          <p:nvPr>
            <p:ph type="subTitle" idx="4294967295"/>
          </p:nvPr>
        </p:nvSpPr>
        <p:spPr>
          <a:xfrm>
            <a:off x="1652601" y="6280984"/>
            <a:ext cx="2238264" cy="38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2-D rectangles – uniform distribution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6" name="Google Shape;416;p31"/>
          <p:cNvSpPr txBox="1">
            <a:spLocks noGrp="1"/>
          </p:cNvSpPr>
          <p:nvPr>
            <p:ph type="subTitle" idx="4294967295"/>
          </p:nvPr>
        </p:nvSpPr>
        <p:spPr>
          <a:xfrm>
            <a:off x="5515502" y="6280984"/>
            <a:ext cx="22875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sz="1600" dirty="0">
                <a:latin typeface="Questrial"/>
                <a:ea typeface="Questrial"/>
                <a:cs typeface="Questrial"/>
                <a:sym typeface="Questrial"/>
              </a:rPr>
              <a:t>2-D rectangles – bi-modal distribution</a:t>
            </a:r>
            <a:endParaRPr sz="1600" dirty="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1F8D63BC-3941-48CA-9662-EE01F08CF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89" y="3881523"/>
            <a:ext cx="2286290" cy="2273517"/>
          </a:xfrm>
          <a:prstGeom prst="rect">
            <a:avLst/>
          </a:prstGeom>
        </p:spPr>
      </p:pic>
      <p:pic>
        <p:nvPicPr>
          <p:cNvPr id="7" name="Picture 6" descr="A close up of puzzle pieces&#10;&#10;Description automatically generated">
            <a:extLst>
              <a:ext uri="{FF2B5EF4-FFF2-40B4-BE49-F238E27FC236}">
                <a16:creationId xmlns="" xmlns:a16="http://schemas.microsoft.com/office/drawing/2014/main" id="{6284990D-A23E-4A6F-A45A-8C63CD7B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502" y="1184146"/>
            <a:ext cx="2216310" cy="2207653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="" xmlns:a16="http://schemas.microsoft.com/office/drawing/2014/main" id="{E68C2082-0A39-47A9-A36E-7EFDC28DB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63" y="3866196"/>
            <a:ext cx="2286290" cy="228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DE5D6A7-29F4-4781-A9B0-2176F1525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692" y="1109700"/>
            <a:ext cx="2315392" cy="231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build="p"/>
      <p:bldP spid="415" grpId="0" build="p"/>
      <p:bldP spid="4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685550" y="303985"/>
            <a:ext cx="8159100" cy="71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Accuracy</a:t>
            </a:r>
            <a:endParaRPr sz="3600" dirty="0"/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51AED434-A7F4-4F92-BB55-3433211F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84" y="1234915"/>
            <a:ext cx="5090472" cy="38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21C3B0A-D0EA-4576-AA34-56DD34061506}"/>
              </a:ext>
            </a:extLst>
          </p:cNvPr>
          <p:cNvSpPr/>
          <p:nvPr/>
        </p:nvSpPr>
        <p:spPr>
          <a:xfrm>
            <a:off x="2572056" y="5318649"/>
            <a:ext cx="5164600" cy="655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Measurement of accuracy for different grid sizes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52BEF1-988D-4951-AC7D-8A094C75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6627"/>
            <a:ext cx="8382000" cy="1143000"/>
          </a:xfrm>
        </p:spPr>
        <p:txBody>
          <a:bodyPr/>
          <a:lstStyle/>
          <a:p>
            <a:r>
              <a:rPr lang="en-US" sz="4000" dirty="0">
                <a:solidFill>
                  <a:srgbClr val="595959"/>
                </a:solidFill>
              </a:rPr>
              <a:t>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B6C1ED-9513-420D-B24D-B8F92769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18" y="1325553"/>
            <a:ext cx="5123766" cy="33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047E335-D6AC-462C-AEE6-8E8D6237AFA9}"/>
              </a:ext>
            </a:extLst>
          </p:cNvPr>
          <p:cNvSpPr/>
          <p:nvPr/>
        </p:nvSpPr>
        <p:spPr>
          <a:xfrm>
            <a:off x="1682965" y="4840941"/>
            <a:ext cx="577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Accuracy performance of OL-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HeatMap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vs. grid-based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514DC6-823D-497C-8EEA-EDE3C8113A31}"/>
              </a:ext>
            </a:extLst>
          </p:cNvPr>
          <p:cNvSpPr txBox="1"/>
          <p:nvPr/>
        </p:nvSpPr>
        <p:spPr>
          <a:xfrm>
            <a:off x="1559847" y="5597281"/>
            <a:ext cx="609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 is 100% accurate. However, a finer grid can achieve similar accuracy</a:t>
            </a:r>
          </a:p>
        </p:txBody>
      </p:sp>
    </p:spTree>
    <p:extLst>
      <p:ext uri="{BB962C8B-B14F-4D97-AF65-F5344CB8AC3E}">
        <p14:creationId xmlns:p14="http://schemas.microsoft.com/office/powerpoint/2010/main" val="27539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E3D8BD2-C3ED-4D2A-82BB-9F778684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cost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AE37BD19-C6A2-4AD2-9611-58C6E432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15" y="1263632"/>
            <a:ext cx="5446259" cy="39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B49A25A-0B6C-4BA1-B339-FBC344413EBD}"/>
              </a:ext>
            </a:extLst>
          </p:cNvPr>
          <p:cNvSpPr/>
          <p:nvPr/>
        </p:nvSpPr>
        <p:spPr>
          <a:xfrm>
            <a:off x="2224715" y="5354765"/>
            <a:ext cx="5080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Comparison of time for different data-set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5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="" xmlns:a16="http://schemas.microsoft.com/office/drawing/2014/main" id="{420F5675-0476-40E5-8341-E675AFE8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50" y="274646"/>
            <a:ext cx="8159100" cy="716100"/>
          </a:xfrm>
        </p:spPr>
        <p:txBody>
          <a:bodyPr/>
          <a:lstStyle/>
          <a:p>
            <a:r>
              <a:rPr lang="en-US" dirty="0"/>
              <a:t>Runtime cost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F7918086-77A2-402A-8FBB-1D94AFAE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39" y="1380332"/>
            <a:ext cx="4995927" cy="3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2BA187E-16A4-4A52-B40C-F56AFA82C120}"/>
              </a:ext>
            </a:extLst>
          </p:cNvPr>
          <p:cNvSpPr/>
          <p:nvPr/>
        </p:nvSpPr>
        <p:spPr>
          <a:xfrm>
            <a:off x="2239548" y="4969725"/>
            <a:ext cx="59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Comparison of time for different data distributions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E18B82-0D36-403D-B96F-82648C6AD5FF}"/>
              </a:ext>
            </a:extLst>
          </p:cNvPr>
          <p:cNvSpPr txBox="1"/>
          <p:nvPr/>
        </p:nvSpPr>
        <p:spPr>
          <a:xfrm>
            <a:off x="2019503" y="5691820"/>
            <a:ext cx="572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Finer grid sizes takes a lot of time to compute in order to achieve similar accuracy that of OL-</a:t>
            </a:r>
            <a:r>
              <a:rPr lang="en-US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A76860-5963-4951-A722-2CA0848E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53B71368-7D66-4398-9875-12258DA12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5" y="1176534"/>
            <a:ext cx="3412827" cy="225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AF48D4-207F-48DD-B179-A7C34922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02" y="1236979"/>
            <a:ext cx="3036833" cy="2190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71913A7-85A6-4192-8073-35B4E297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50" y="3734153"/>
            <a:ext cx="4194360" cy="2702136"/>
          </a:xfrm>
          <a:prstGeom prst="rect">
            <a:avLst/>
          </a:prstGeom>
        </p:spPr>
      </p:pic>
      <p:pic>
        <p:nvPicPr>
          <p:cNvPr id="1028" name="Picture 4" descr="Image result for us 2016 vote map">
            <a:extLst>
              <a:ext uri="{FF2B5EF4-FFF2-40B4-BE49-F238E27FC236}">
                <a16:creationId xmlns="" xmlns:a16="http://schemas.microsoft.com/office/drawing/2014/main" id="{2D2A6350-D1EC-403D-AF1B-A86B7275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0" y="3647687"/>
            <a:ext cx="4110135" cy="25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B448F-4A8E-480A-94F1-820C9C2621EE}"/>
              </a:ext>
            </a:extLst>
          </p:cNvPr>
          <p:cNvSpPr txBox="1"/>
          <p:nvPr/>
        </p:nvSpPr>
        <p:spPr>
          <a:xfrm>
            <a:off x="6820167" y="5878286"/>
            <a:ext cx="1366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2012 US 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5E2108-A5A1-476C-A16B-3576A65A5041}"/>
              </a:ext>
            </a:extLst>
          </p:cNvPr>
          <p:cNvSpPr txBox="1"/>
          <p:nvPr/>
        </p:nvSpPr>
        <p:spPr>
          <a:xfrm>
            <a:off x="5162302" y="1210514"/>
            <a:ext cx="15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Activity Map</a:t>
            </a:r>
          </a:p>
        </p:txBody>
      </p:sp>
    </p:spTree>
    <p:extLst>
      <p:ext uri="{BB962C8B-B14F-4D97-AF65-F5344CB8AC3E}">
        <p14:creationId xmlns:p14="http://schemas.microsoft.com/office/powerpoint/2010/main" val="38356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="" xmlns:a16="http://schemas.microsoft.com/office/drawing/2014/main" id="{420F5675-0476-40E5-8341-E675AFE8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50" y="274646"/>
            <a:ext cx="8159100" cy="716100"/>
          </a:xfrm>
        </p:spPr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2BA187E-16A4-4A52-B40C-F56AFA82C120}"/>
              </a:ext>
            </a:extLst>
          </p:cNvPr>
          <p:cNvSpPr/>
          <p:nvPr/>
        </p:nvSpPr>
        <p:spPr>
          <a:xfrm>
            <a:off x="2239548" y="4969725"/>
            <a:ext cx="59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Execution Time vs OL-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HeatMap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Scalability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E18B82-0D36-403D-B96F-82648C6AD5FF}"/>
              </a:ext>
            </a:extLst>
          </p:cNvPr>
          <p:cNvSpPr txBox="1"/>
          <p:nvPr/>
        </p:nvSpPr>
        <p:spPr>
          <a:xfrm>
            <a:off x="2019503" y="5691820"/>
            <a:ext cx="572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OL-</a:t>
            </a:r>
            <a:r>
              <a:rPr lang="en-US" dirty="0" err="1"/>
              <a:t>HeatMap</a:t>
            </a:r>
            <a:r>
              <a:rPr lang="en-US" dirty="0"/>
              <a:t> can scale up-to a million regions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7366CD94-E523-4D57-8A94-33922689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71" y="1343509"/>
            <a:ext cx="5404556" cy="31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A486D2-8154-46A3-BCC6-90B68747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393234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E4CB8BB-E9E1-4A5E-96A3-755B259C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67" y="1308924"/>
            <a:ext cx="8275433" cy="5161855"/>
          </a:xfrm>
        </p:spPr>
        <p:txBody>
          <a:bodyPr/>
          <a:lstStyle/>
          <a:p>
            <a:pPr marL="50800" indent="0">
              <a:buNone/>
            </a:pPr>
            <a:r>
              <a:rPr lang="en-US" sz="2000" i="1" dirty="0"/>
              <a:t>The Data</a:t>
            </a:r>
          </a:p>
          <a:p>
            <a:r>
              <a:rPr lang="en-US" sz="2000" dirty="0"/>
              <a:t>US Airline Carrier Data (1987-present)</a:t>
            </a:r>
          </a:p>
          <a:p>
            <a:r>
              <a:rPr lang="en-US" sz="2000" dirty="0"/>
              <a:t>We used John Wayne Airport, Orange County, California</a:t>
            </a:r>
          </a:p>
          <a:p>
            <a:r>
              <a:rPr lang="en-US" sz="2000" dirty="0"/>
              <a:t>1D intervals created by time aircraft spent on runway</a:t>
            </a:r>
            <a:endParaRPr lang="en-US" sz="2000" i="1" dirty="0"/>
          </a:p>
          <a:p>
            <a:pPr marL="50800" indent="0">
              <a:buNone/>
            </a:pPr>
            <a:endParaRPr lang="en-US" sz="2000" i="1" dirty="0"/>
          </a:p>
          <a:p>
            <a:pPr marL="50800" indent="0">
              <a:buNone/>
            </a:pPr>
            <a:endParaRPr lang="en-US" sz="2000" i="1" dirty="0"/>
          </a:p>
          <a:p>
            <a:pPr marL="50800" indent="0">
              <a:buNone/>
            </a:pPr>
            <a:r>
              <a:rPr lang="en-US" sz="2000" i="1" dirty="0"/>
              <a:t>Visualization Goal</a:t>
            </a:r>
          </a:p>
          <a:p>
            <a:r>
              <a:rPr lang="en-US" sz="2000" dirty="0"/>
              <a:t>Find </a:t>
            </a:r>
            <a:r>
              <a:rPr lang="en-US" sz="2000" dirty="0">
                <a:solidFill>
                  <a:schemeClr val="accent1"/>
                </a:solidFill>
              </a:rPr>
              <a:t>highest density</a:t>
            </a:r>
            <a:r>
              <a:rPr lang="en-US" sz="2000" dirty="0"/>
              <a:t> of runway traffic</a:t>
            </a:r>
          </a:p>
          <a:p>
            <a:r>
              <a:rPr lang="en-US" sz="2000" dirty="0"/>
              <a:t>Finding </a:t>
            </a:r>
            <a:r>
              <a:rPr lang="en-US" sz="2000" dirty="0">
                <a:solidFill>
                  <a:schemeClr val="accent1"/>
                </a:solidFill>
              </a:rPr>
              <a:t>least used time slot </a:t>
            </a:r>
            <a:r>
              <a:rPr lang="en-US" sz="2000" dirty="0"/>
              <a:t>for a runway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Overview</a:t>
            </a:r>
            <a:r>
              <a:rPr lang="en-US" sz="2000" dirty="0"/>
              <a:t> of airport usage in a single day (February 1</a:t>
            </a:r>
            <a:r>
              <a:rPr lang="en-US" sz="2000" baseline="30000" dirty="0"/>
              <a:t>st</a:t>
            </a:r>
            <a:r>
              <a:rPr lang="en-US" sz="2000" dirty="0"/>
              <a:t>, 2019)</a:t>
            </a:r>
          </a:p>
          <a:p>
            <a:r>
              <a:rPr lang="en-US" sz="2000" dirty="0"/>
              <a:t>Providing aid in Air Traffic Management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47CF32C-B3D1-46C3-9E5E-2841943D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Real-world use cases (1D)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BE62D01-351E-4F82-A920-00FABCEA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Airline carrier data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="" xmlns:a16="http://schemas.microsoft.com/office/drawing/2014/main" id="{471151FB-31D6-40E0-A8BF-20173FFA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02" y="1315617"/>
            <a:ext cx="5122506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43463A3-D7EA-44B0-94B5-244E58ECFCDB}"/>
              </a:ext>
            </a:extLst>
          </p:cNvPr>
          <p:cNvSpPr txBox="1"/>
          <p:nvPr/>
        </p:nvSpPr>
        <p:spPr>
          <a:xfrm>
            <a:off x="6386804" y="1315616"/>
            <a:ext cx="2457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Overview of the February 1</a:t>
            </a:r>
            <a:r>
              <a:rPr lang="en-US" baseline="30000" dirty="0"/>
              <a:t>st</a:t>
            </a:r>
            <a:r>
              <a:rPr lang="en-US" dirty="0"/>
              <a:t>, 2019</a:t>
            </a:r>
          </a:p>
          <a:p>
            <a:endParaRPr lang="en-US" dirty="0"/>
          </a:p>
          <a:p>
            <a:r>
              <a:rPr lang="en-US" dirty="0"/>
              <a:t>Time Left to Right –</a:t>
            </a:r>
          </a:p>
          <a:p>
            <a:r>
              <a:rPr lang="en-US" dirty="0"/>
              <a:t>0000 – 2359 Hours</a:t>
            </a:r>
          </a:p>
        </p:txBody>
      </p:sp>
    </p:spTree>
    <p:extLst>
      <p:ext uri="{BB962C8B-B14F-4D97-AF65-F5344CB8AC3E}">
        <p14:creationId xmlns:p14="http://schemas.microsoft.com/office/powerpoint/2010/main" val="2028562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DDD6DF4-4E20-4D1D-9F1D-15A9AD9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Airline carrier data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="" xmlns:a16="http://schemas.microsoft.com/office/drawing/2014/main" id="{1E27EE3D-58CC-4E59-B25E-433224FC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0" y="1354604"/>
            <a:ext cx="76009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="" xmlns:a16="http://schemas.microsoft.com/office/drawing/2014/main" id="{FB953DE6-A2A8-4732-9936-254501FA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0" y="2747249"/>
            <a:ext cx="77057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="" xmlns:a16="http://schemas.microsoft.com/office/drawing/2014/main" id="{1EC07A87-D421-4CF9-8C41-9AA17476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5" y="4349512"/>
            <a:ext cx="76295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D9C5C8C-23C3-4896-8ABC-24D86F56DF8E}"/>
              </a:ext>
            </a:extLst>
          </p:cNvPr>
          <p:cNvSpPr txBox="1"/>
          <p:nvPr/>
        </p:nvSpPr>
        <p:spPr>
          <a:xfrm>
            <a:off x="685550" y="2062035"/>
            <a:ext cx="69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Grid. Time - 0000-2359 Hours [24 Minute Intervals]</a:t>
            </a:r>
            <a:endParaRPr lang="en-US" altLang="en-US" sz="5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A24AC98-18B5-43FE-BBDB-96D6FF939B8A}"/>
              </a:ext>
            </a:extLst>
          </p:cNvPr>
          <p:cNvSpPr txBox="1"/>
          <p:nvPr/>
        </p:nvSpPr>
        <p:spPr>
          <a:xfrm>
            <a:off x="685550" y="3495264"/>
            <a:ext cx="5699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Grid. Time - 0000-2359 Hours [48 Minute Intervals]</a:t>
            </a:r>
            <a:endParaRPr lang="en-US" altLang="en-US" sz="5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F6C2C73-D99F-4BD5-BD05-A0844B2D23D5}"/>
              </a:ext>
            </a:extLst>
          </p:cNvPr>
          <p:cNvSpPr txBox="1"/>
          <p:nvPr/>
        </p:nvSpPr>
        <p:spPr>
          <a:xfrm>
            <a:off x="685550" y="5085529"/>
            <a:ext cx="666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OL-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Time - 0000-2359 Hours</a:t>
            </a:r>
            <a:endParaRPr lang="en-US" altLang="en-US" sz="500" dirty="0"/>
          </a:p>
        </p:txBody>
      </p:sp>
    </p:spTree>
    <p:extLst>
      <p:ext uri="{BB962C8B-B14F-4D97-AF65-F5344CB8AC3E}">
        <p14:creationId xmlns:p14="http://schemas.microsoft.com/office/powerpoint/2010/main" val="29996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0EC2631-AC1D-4A58-8EB0-70E740D4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i="1" dirty="0"/>
              <a:t>The Data</a:t>
            </a:r>
          </a:p>
          <a:p>
            <a:r>
              <a:rPr lang="en-US" sz="2000" dirty="0"/>
              <a:t>US Storm Events Database, NOAA (1953-present).</a:t>
            </a:r>
          </a:p>
          <a:p>
            <a:r>
              <a:rPr lang="en-US" sz="2000" dirty="0"/>
              <a:t>Relevant information regarding significant weather event.</a:t>
            </a:r>
          </a:p>
          <a:p>
            <a:r>
              <a:rPr lang="en-US" sz="2000" dirty="0"/>
              <a:t>Begin Long., Lat., and End Long., Lat. Used to create bounding boxes</a:t>
            </a:r>
          </a:p>
          <a:p>
            <a:endParaRPr lang="en-US" sz="2000" dirty="0"/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i="1" dirty="0"/>
              <a:t>Visualization Goal</a:t>
            </a:r>
          </a:p>
          <a:p>
            <a:r>
              <a:rPr lang="en-US" sz="2000" dirty="0"/>
              <a:t>Determining </a:t>
            </a:r>
            <a:r>
              <a:rPr lang="en-US" sz="2000" dirty="0">
                <a:solidFill>
                  <a:srgbClr val="FF0000"/>
                </a:solidFill>
              </a:rPr>
              <a:t>storm hot-spots </a:t>
            </a:r>
            <a:r>
              <a:rPr lang="en-US" sz="2000" dirty="0"/>
              <a:t>in US during 2017-2019</a:t>
            </a:r>
          </a:p>
          <a:p>
            <a:r>
              <a:rPr lang="en-US" sz="2000" dirty="0"/>
              <a:t>Finding states with </a:t>
            </a:r>
            <a:r>
              <a:rPr lang="en-US" sz="2000" dirty="0">
                <a:solidFill>
                  <a:srgbClr val="FF0000"/>
                </a:solidFill>
              </a:rPr>
              <a:t>less severe weather </a:t>
            </a:r>
            <a:r>
              <a:rPr lang="en-US" sz="2000" dirty="0"/>
              <a:t>incidents</a:t>
            </a:r>
          </a:p>
          <a:p>
            <a:r>
              <a:rPr lang="en-US" sz="2000" dirty="0"/>
              <a:t>Finding the borders of “</a:t>
            </a:r>
            <a:r>
              <a:rPr lang="en-US" sz="2000" dirty="0">
                <a:solidFill>
                  <a:srgbClr val="FF0000"/>
                </a:solidFill>
              </a:rPr>
              <a:t>Tornado Alley</a:t>
            </a:r>
            <a:r>
              <a:rPr lang="en-US" sz="2000" dirty="0"/>
              <a:t>”</a:t>
            </a:r>
          </a:p>
          <a:p>
            <a:r>
              <a:rPr lang="en-US" sz="2000" dirty="0"/>
              <a:t>Visualize using OL-</a:t>
            </a:r>
            <a:r>
              <a:rPr lang="en-US" sz="2000" dirty="0" err="1"/>
              <a:t>HeatMap</a:t>
            </a:r>
            <a:r>
              <a:rPr lang="en-US" sz="2000" dirty="0"/>
              <a:t> to show </a:t>
            </a:r>
            <a:r>
              <a:rPr lang="en-US" sz="2000" dirty="0">
                <a:solidFill>
                  <a:srgbClr val="FF0000"/>
                </a:solidFill>
              </a:rPr>
              <a:t>the sizes, density and severity </a:t>
            </a:r>
            <a:r>
              <a:rPr lang="en-US" sz="2000" dirty="0"/>
              <a:t>of these events</a:t>
            </a:r>
          </a:p>
          <a:p>
            <a:r>
              <a:rPr lang="en-US" sz="2000" dirty="0"/>
              <a:t>Finding </a:t>
            </a:r>
            <a:r>
              <a:rPr lang="en-US" sz="2000" dirty="0">
                <a:solidFill>
                  <a:srgbClr val="FF0000"/>
                </a:solidFill>
              </a:rPr>
              <a:t>all hurricanes in Florida </a:t>
            </a:r>
            <a:r>
              <a:rPr lang="en-US" sz="2000" dirty="0"/>
              <a:t>from 1953-2018 {Using a subset of the entire dataset}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3F9E91B-951A-4782-A83E-D3B92716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cases (2D)</a:t>
            </a:r>
          </a:p>
        </p:txBody>
      </p:sp>
    </p:spTree>
    <p:extLst>
      <p:ext uri="{BB962C8B-B14F-4D97-AF65-F5344CB8AC3E}">
        <p14:creationId xmlns:p14="http://schemas.microsoft.com/office/powerpoint/2010/main" val="191892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DA3A31A-D66C-4786-AABC-93099E60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storm events database</a:t>
            </a:r>
          </a:p>
        </p:txBody>
      </p:sp>
      <p:pic>
        <p:nvPicPr>
          <p:cNvPr id="7" name="Picture 6" descr="A picture containing map, text&#10;&#10;Description automatically generated">
            <a:extLst>
              <a:ext uri="{FF2B5EF4-FFF2-40B4-BE49-F238E27FC236}">
                <a16:creationId xmlns="" xmlns:a16="http://schemas.microsoft.com/office/drawing/2014/main" id="{15B727B1-87C3-422F-9349-C49321D2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0" y="1129042"/>
            <a:ext cx="4709179" cy="247966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="" xmlns:a16="http://schemas.microsoft.com/office/drawing/2014/main" id="{54094112-235D-4954-8949-3CAB69A1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9" y="3227636"/>
            <a:ext cx="4739450" cy="2535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2CBE67C-DBB5-4D99-9903-766F77B5B43C}"/>
              </a:ext>
            </a:extLst>
          </p:cNvPr>
          <p:cNvSpPr txBox="1"/>
          <p:nvPr/>
        </p:nvSpPr>
        <p:spPr>
          <a:xfrm>
            <a:off x="5820895" y="2094167"/>
            <a:ext cx="285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Grid-based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4F29B8-BC43-4BB2-A70F-4B092C471F48}"/>
              </a:ext>
            </a:extLst>
          </p:cNvPr>
          <p:cNvSpPr txBox="1"/>
          <p:nvPr/>
        </p:nvSpPr>
        <p:spPr>
          <a:xfrm>
            <a:off x="5820895" y="4209836"/>
            <a:ext cx="30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OL-</a:t>
            </a:r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77CD5F-FCE1-426F-A29B-C9E06D8D761E}"/>
              </a:ext>
            </a:extLst>
          </p:cNvPr>
          <p:cNvSpPr txBox="1"/>
          <p:nvPr/>
        </p:nvSpPr>
        <p:spPr>
          <a:xfrm>
            <a:off x="2933904" y="5763187"/>
            <a:ext cx="437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Storms in US [2017-2019]</a:t>
            </a:r>
          </a:p>
        </p:txBody>
      </p:sp>
    </p:spTree>
    <p:extLst>
      <p:ext uri="{BB962C8B-B14F-4D97-AF65-F5344CB8AC3E}">
        <p14:creationId xmlns:p14="http://schemas.microsoft.com/office/powerpoint/2010/main" val="3900254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050C4D2-EA53-4918-9865-8ABB9085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storm events database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195BEF35-D1BD-4770-8529-995B5C78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97" y="1386528"/>
            <a:ext cx="4934805" cy="491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DFBDEB4-CD1C-4B61-AF23-98BB27D4C38A}"/>
              </a:ext>
            </a:extLst>
          </p:cNvPr>
          <p:cNvSpPr txBox="1"/>
          <p:nvPr/>
        </p:nvSpPr>
        <p:spPr>
          <a:xfrm>
            <a:off x="2942360" y="6302828"/>
            <a:ext cx="403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Overview of Florida [1953-2018]</a:t>
            </a:r>
          </a:p>
        </p:txBody>
      </p:sp>
    </p:spTree>
    <p:extLst>
      <p:ext uri="{BB962C8B-B14F-4D97-AF65-F5344CB8AC3E}">
        <p14:creationId xmlns:p14="http://schemas.microsoft.com/office/powerpoint/2010/main" val="384044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4776E41-8675-4D90-B226-0C9F5BD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storm events database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5355FBB2-A279-45C9-8071-7E719B8B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50" y="1449474"/>
            <a:ext cx="3796352" cy="3805772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="" xmlns:a16="http://schemas.microsoft.com/office/drawing/2014/main" id="{E52FAAA8-85C6-41E2-9634-ABA2B8BC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50" y="1449474"/>
            <a:ext cx="3796352" cy="3767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6456F16-D050-4F19-9EBA-9607B5E5DED2}"/>
              </a:ext>
            </a:extLst>
          </p:cNvPr>
          <p:cNvSpPr txBox="1"/>
          <p:nvPr/>
        </p:nvSpPr>
        <p:spPr>
          <a:xfrm>
            <a:off x="905379" y="5408526"/>
            <a:ext cx="283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Grid-based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42FDEA5-FE71-4284-BB09-EA6805B07C19}"/>
              </a:ext>
            </a:extLst>
          </p:cNvPr>
          <p:cNvSpPr txBox="1"/>
          <p:nvPr/>
        </p:nvSpPr>
        <p:spPr>
          <a:xfrm>
            <a:off x="4947607" y="5408526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OL-</a:t>
            </a:r>
            <a:r>
              <a:rPr lang="en-US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55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4FE14E-1279-4264-BB30-1A6416A0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Demo System</a:t>
            </a:r>
          </a:p>
        </p:txBody>
      </p:sp>
    </p:spTree>
    <p:extLst>
      <p:ext uri="{BB962C8B-B14F-4D97-AF65-F5344CB8AC3E}">
        <p14:creationId xmlns:p14="http://schemas.microsoft.com/office/powerpoint/2010/main" val="207994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0EAD70-F97B-4D9B-86C1-0B679EEFBD0F}"/>
              </a:ext>
            </a:extLst>
          </p:cNvPr>
          <p:cNvSpPr txBox="1"/>
          <p:nvPr/>
        </p:nvSpPr>
        <p:spPr>
          <a:xfrm>
            <a:off x="751114" y="2118049"/>
            <a:ext cx="765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95C575F-B26D-4134-AF70-13C6CE3FA1AB}"/>
              </a:ext>
            </a:extLst>
          </p:cNvPr>
          <p:cNvSpPr txBox="1"/>
          <p:nvPr/>
        </p:nvSpPr>
        <p:spPr>
          <a:xfrm>
            <a:off x="1231641" y="1644907"/>
            <a:ext cx="66807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i="1" dirty="0"/>
          </a:p>
          <a:p>
            <a:pPr algn="ctr"/>
            <a:r>
              <a:rPr lang="en-US" sz="3200" dirty="0"/>
              <a:t>Many data analytics problems </a:t>
            </a:r>
          </a:p>
          <a:p>
            <a:pPr algn="ctr"/>
            <a:r>
              <a:rPr lang="en-US" sz="3200" dirty="0"/>
              <a:t>need to visualize the density of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axis-aligned objects</a:t>
            </a:r>
            <a:endParaRPr lang="en-US" sz="3200" dirty="0"/>
          </a:p>
        </p:txBody>
      </p:sp>
      <p:sp>
        <p:nvSpPr>
          <p:cNvPr id="6" name="Google Shape;114;p13">
            <a:extLst>
              <a:ext uri="{FF2B5EF4-FFF2-40B4-BE49-F238E27FC236}">
                <a16:creationId xmlns="" xmlns:a16="http://schemas.microsoft.com/office/drawing/2014/main" id="{68E4BDB5-34B8-4DC2-9B2A-31378CECE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863" y="235527"/>
            <a:ext cx="8159100" cy="71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847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8D1723D-B17A-47D6-9C00-964442C5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214339"/>
            <a:ext cx="8159622" cy="716100"/>
          </a:xfrm>
        </p:spPr>
        <p:txBody>
          <a:bodyPr/>
          <a:lstStyle/>
          <a:p>
            <a:r>
              <a:rPr lang="en-US" sz="3600" dirty="0"/>
              <a:t>System overview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1A68DCFA-1150-4CA0-9E00-517B0D30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20" y="937726"/>
            <a:ext cx="5444413" cy="57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2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3F44B4C-0F46-472B-8B68-FBE8BF8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="" xmlns:a16="http://schemas.microsoft.com/office/drawing/2014/main" id="{25A69938-5A77-4779-BF79-368EFC74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4" y="990746"/>
            <a:ext cx="7661294" cy="5136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9BD3414-E09A-4132-BAC2-FA49AE284FCB}"/>
              </a:ext>
            </a:extLst>
          </p:cNvPr>
          <p:cNvSpPr txBox="1"/>
          <p:nvPr/>
        </p:nvSpPr>
        <p:spPr>
          <a:xfrm>
            <a:off x="3676361" y="6214022"/>
            <a:ext cx="43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UI</a:t>
            </a:r>
          </a:p>
        </p:txBody>
      </p:sp>
    </p:spTree>
    <p:extLst>
      <p:ext uri="{BB962C8B-B14F-4D97-AF65-F5344CB8AC3E}">
        <p14:creationId xmlns:p14="http://schemas.microsoft.com/office/powerpoint/2010/main" val="3708632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9EE09F2-7A6D-4FBC-A8D7-32E791BD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05B29C8-F21B-44FF-B9C8-FB359B51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0" y="897964"/>
            <a:ext cx="8052887" cy="5399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02DD1D4-952C-4243-91DE-4149C24A864D}"/>
              </a:ext>
            </a:extLst>
          </p:cNvPr>
          <p:cNvSpPr txBox="1"/>
          <p:nvPr/>
        </p:nvSpPr>
        <p:spPr>
          <a:xfrm>
            <a:off x="3142446" y="6297640"/>
            <a:ext cx="177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UI</a:t>
            </a:r>
          </a:p>
        </p:txBody>
      </p:sp>
    </p:spTree>
    <p:extLst>
      <p:ext uri="{BB962C8B-B14F-4D97-AF65-F5344CB8AC3E}">
        <p14:creationId xmlns:p14="http://schemas.microsoft.com/office/powerpoint/2010/main" val="2077803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/>
        </p:nvSpPr>
        <p:spPr>
          <a:xfrm>
            <a:off x="467175" y="6153775"/>
            <a:ext cx="3842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Faster visualization rendering</a:t>
            </a:r>
            <a:endParaRPr sz="2000" dirty="0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368300" y="3105775"/>
            <a:ext cx="3940975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Finding multiple axis-aligned object intersections</a:t>
            </a:r>
            <a:endParaRPr sz="2000" dirty="0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4576700" y="3105775"/>
            <a:ext cx="4416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OL-</a:t>
            </a:r>
            <a:r>
              <a:rPr lang="en-US" sz="2000" b="1" dirty="0" err="1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HeatMap</a:t>
            </a:r>
            <a:r>
              <a:rPr lang="en-US" sz="2000" dirty="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 – a powerful sweep-line based algorithm for finding density</a:t>
            </a:r>
            <a:endParaRPr sz="2000" b="1" dirty="0">
              <a:solidFill>
                <a:srgbClr val="C3233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5255525" y="4278925"/>
            <a:ext cx="32511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95959"/>
                </a:solidFill>
                <a:latin typeface="Questrial"/>
                <a:sym typeface="Questrial"/>
              </a:rPr>
              <a:t>OL-</a:t>
            </a:r>
            <a:r>
              <a:rPr lang="en-US" sz="2000" b="1" dirty="0" err="1">
                <a:solidFill>
                  <a:srgbClr val="595959"/>
                </a:solidFill>
                <a:latin typeface="Questrial"/>
                <a:sym typeface="Questrial"/>
              </a:rPr>
              <a:t>HeatMap</a:t>
            </a:r>
            <a:r>
              <a:rPr lang="en-US" sz="2000" dirty="0">
                <a:solidFill>
                  <a:srgbClr val="595959"/>
                </a:solidFill>
                <a:latin typeface="Questrial"/>
                <a:sym typeface="Questrial"/>
              </a:rPr>
              <a:t> properties:</a:t>
            </a:r>
            <a:endParaRPr sz="2000" dirty="0">
              <a:solidFill>
                <a:srgbClr val="595959"/>
              </a:solidFill>
              <a:latin typeface="Questrial"/>
              <a:sym typeface="Quest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Char char="-"/>
            </a:pPr>
            <a:r>
              <a:rPr lang="en-US" dirty="0">
                <a:solidFill>
                  <a:srgbClr val="595959"/>
                </a:solidFill>
                <a:latin typeface="Questrial"/>
                <a:sym typeface="Questrial"/>
              </a:rPr>
              <a:t>fast</a:t>
            </a:r>
            <a:endParaRPr dirty="0">
              <a:solidFill>
                <a:srgbClr val="595959"/>
              </a:solidFill>
              <a:latin typeface="Questrial"/>
              <a:sym typeface="Quest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Char char="-"/>
            </a:pPr>
            <a:r>
              <a:rPr lang="en-US" dirty="0">
                <a:solidFill>
                  <a:srgbClr val="595959"/>
                </a:solidFill>
                <a:latin typeface="Questrial"/>
                <a:sym typeface="Questrial"/>
              </a:rPr>
              <a:t>exact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estrial"/>
              <a:buChar char="-"/>
            </a:pPr>
            <a:r>
              <a:rPr lang="en-US" dirty="0">
                <a:solidFill>
                  <a:srgbClr val="595959"/>
                </a:solidFill>
                <a:latin typeface="Questrial"/>
                <a:sym typeface="Questrial"/>
              </a:rPr>
              <a:t>versatile</a:t>
            </a:r>
            <a:endParaRPr dirty="0">
              <a:solidFill>
                <a:srgbClr val="595959"/>
              </a:solidFill>
              <a:latin typeface="Questrial"/>
              <a:sym typeface="Questrial"/>
            </a:endParaRPr>
          </a:p>
        </p:txBody>
      </p:sp>
      <p:sp>
        <p:nvSpPr>
          <p:cNvPr id="473" name="Google Shape;47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Take-away message</a:t>
            </a:r>
            <a:endParaRPr dirty="0"/>
          </a:p>
        </p:txBody>
      </p:sp>
      <p:pic>
        <p:nvPicPr>
          <p:cNvPr id="474" name="Google Shape;4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50" y="1535487"/>
            <a:ext cx="1381825" cy="126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01" y="1199123"/>
            <a:ext cx="1381825" cy="91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439" y="2140288"/>
            <a:ext cx="1057950" cy="9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675" y="1384312"/>
            <a:ext cx="3442950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74156610-50F9-4029-BD88-1295F7D7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55" y="4098648"/>
            <a:ext cx="2004624" cy="200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592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49965" y="3511133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B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14795" y="2728903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A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215738" y="3511133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C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15738" y="463082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E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49965" y="463082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D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>
            <a:stCxn id="4" idx="6"/>
            <a:endCxn id="14" idx="2"/>
          </p:cNvCxnSpPr>
          <p:nvPr/>
        </p:nvCxnSpPr>
        <p:spPr>
          <a:xfrm>
            <a:off x="2209965" y="3691133"/>
            <a:ext cx="100577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0"/>
            <a:endCxn id="4" idx="4"/>
          </p:cNvCxnSpPr>
          <p:nvPr/>
        </p:nvCxnSpPr>
        <p:spPr>
          <a:xfrm flipV="1">
            <a:off x="2029965" y="3871133"/>
            <a:ext cx="0" cy="759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4"/>
            <a:endCxn id="15" idx="0"/>
          </p:cNvCxnSpPr>
          <p:nvPr/>
        </p:nvCxnSpPr>
        <p:spPr>
          <a:xfrm>
            <a:off x="3395738" y="3871133"/>
            <a:ext cx="0" cy="759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6"/>
            <a:endCxn id="15" idx="2"/>
          </p:cNvCxnSpPr>
          <p:nvPr/>
        </p:nvCxnSpPr>
        <p:spPr>
          <a:xfrm>
            <a:off x="2209965" y="4810820"/>
            <a:ext cx="100577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5"/>
            <a:endCxn id="4" idx="1"/>
          </p:cNvCxnSpPr>
          <p:nvPr/>
        </p:nvCxnSpPr>
        <p:spPr>
          <a:xfrm>
            <a:off x="1422074" y="3036182"/>
            <a:ext cx="480612" cy="527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14795" y="618188"/>
            <a:ext cx="345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Generated Synthetic Data:</a:t>
            </a:r>
          </a:p>
          <a:p>
            <a:r>
              <a:rPr lang="en-US" dirty="0" smtClean="0"/>
              <a:t>t = 1</a:t>
            </a:r>
          </a:p>
          <a:p>
            <a:r>
              <a:rPr lang="en-US" dirty="0" smtClean="0"/>
              <a:t>[B, D]</a:t>
            </a:r>
          </a:p>
          <a:p>
            <a:r>
              <a:rPr lang="en-US" dirty="0" smtClean="0"/>
              <a:t>[C, E]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33999" y="618188"/>
            <a:ext cx="3407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Matrix at t = 1:</a:t>
            </a:r>
          </a:p>
          <a:p>
            <a:r>
              <a:rPr lang="en-US" dirty="0" smtClean="0"/>
              <a:t>A: 0</a:t>
            </a:r>
          </a:p>
          <a:p>
            <a:r>
              <a:rPr lang="en-US" dirty="0" smtClean="0"/>
              <a:t>B: 1</a:t>
            </a:r>
          </a:p>
          <a:p>
            <a:r>
              <a:rPr lang="en-US" dirty="0" smtClean="0"/>
              <a:t>C: 1</a:t>
            </a:r>
          </a:p>
          <a:p>
            <a:r>
              <a:rPr lang="en-US" dirty="0" smtClean="0"/>
              <a:t>D: 1</a:t>
            </a:r>
          </a:p>
          <a:p>
            <a:r>
              <a:rPr lang="en-US" dirty="0" smtClean="0"/>
              <a:t>E: 1</a:t>
            </a:r>
          </a:p>
          <a:p>
            <a:endParaRPr lang="en-US" dirty="0"/>
          </a:p>
          <a:p>
            <a:r>
              <a:rPr lang="en-US" b="1" dirty="0" smtClean="0"/>
              <a:t>Goal:</a:t>
            </a:r>
          </a:p>
          <a:p>
            <a:r>
              <a:rPr lang="en-US" dirty="0" smtClean="0"/>
              <a:t>Start with original graph.</a:t>
            </a:r>
          </a:p>
          <a:p>
            <a:r>
              <a:rPr lang="en-US" dirty="0"/>
              <a:t>B</a:t>
            </a:r>
            <a:r>
              <a:rPr lang="en-US" dirty="0" smtClean="0"/>
              <a:t>ased on the above node data, reproduce the synthetic data.</a:t>
            </a:r>
            <a:endParaRPr lang="en-US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114795" y="1925116"/>
            <a:ext cx="307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Original graph with random-walks in bold: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4450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023" y="148720"/>
            <a:ext cx="3455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Generated Synthetic Data:</a:t>
            </a:r>
          </a:p>
          <a:p>
            <a:r>
              <a:rPr lang="en-US" dirty="0" smtClean="0"/>
              <a:t>t = 1</a:t>
            </a:r>
          </a:p>
          <a:p>
            <a:r>
              <a:rPr lang="en-US" dirty="0" smtClean="0"/>
              <a:t>[A, B, C]</a:t>
            </a:r>
          </a:p>
          <a:p>
            <a:r>
              <a:rPr lang="en-US" dirty="0" smtClean="0"/>
              <a:t>[A, B, D]</a:t>
            </a:r>
          </a:p>
          <a:p>
            <a:endParaRPr lang="en-US" dirty="0" smtClean="0"/>
          </a:p>
          <a:p>
            <a:r>
              <a:rPr lang="en-US" dirty="0" smtClean="0"/>
              <a:t>*Is this valid synthetic data?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64901" y="337458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B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29731" y="259235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A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0674" y="337458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C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0674" y="449427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E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64901" y="449427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dirty="0" smtClean="0">
                <a:ln>
                  <a:noFill/>
                </a:ln>
                <a:solidFill>
                  <a:schemeClr val="bg1"/>
                </a:solidFill>
              </a:rPr>
              <a:t>D</a:t>
            </a:r>
            <a:endParaRPr lang="en-US" dirty="0">
              <a:ln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7" idx="6"/>
          </p:cNvCxnSpPr>
          <p:nvPr/>
        </p:nvCxnSpPr>
        <p:spPr>
          <a:xfrm>
            <a:off x="1424901" y="3554587"/>
            <a:ext cx="10057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4"/>
          </p:cNvCxnSpPr>
          <p:nvPr/>
        </p:nvCxnSpPr>
        <p:spPr>
          <a:xfrm flipV="1">
            <a:off x="1244901" y="3734587"/>
            <a:ext cx="0" cy="759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10674" y="3734587"/>
            <a:ext cx="0" cy="7596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24901" y="4674274"/>
            <a:ext cx="100577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637010" y="2899636"/>
            <a:ext cx="480612" cy="527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9731" y="2037900"/>
            <a:ext cx="307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Graph:</a:t>
            </a:r>
            <a:endParaRPr lang="en-US" b="1" dirty="0"/>
          </a:p>
        </p:txBody>
      </p:sp>
      <p:cxnSp>
        <p:nvCxnSpPr>
          <p:cNvPr id="29" name="Straight Connector 28"/>
          <p:cNvCxnSpPr>
            <a:stCxn id="9" idx="1"/>
            <a:endCxn id="6" idx="4"/>
          </p:cNvCxnSpPr>
          <p:nvPr/>
        </p:nvCxnSpPr>
        <p:spPr>
          <a:xfrm flipH="1" flipV="1">
            <a:off x="509731" y="2952357"/>
            <a:ext cx="607891" cy="15946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46A3C-6B95-431E-A1CF-43DF84CB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Google Shape;570;p42">
            <a:extLst>
              <a:ext uri="{FF2B5EF4-FFF2-40B4-BE49-F238E27FC236}">
                <a16:creationId xmlns="" xmlns:a16="http://schemas.microsoft.com/office/drawing/2014/main" id="{B42DE9A8-E705-4521-8DB9-43121C8C1161}"/>
              </a:ext>
            </a:extLst>
          </p:cNvPr>
          <p:cNvSpPr txBox="1">
            <a:spLocks/>
          </p:cNvSpPr>
          <p:nvPr/>
        </p:nvSpPr>
        <p:spPr>
          <a:xfrm>
            <a:off x="158750" y="5579575"/>
            <a:ext cx="6394500" cy="10488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6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Axis-aligned geometric objects</a:t>
            </a:r>
            <a:endParaRPr dirty="0"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294967295"/>
          </p:nvPr>
        </p:nvSpPr>
        <p:spPr>
          <a:xfrm>
            <a:off x="1302056" y="3354428"/>
            <a:ext cx="2871788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1-D line segments/intervals</a:t>
            </a:r>
            <a:endParaRPr sz="1600" dirty="0"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294967295"/>
          </p:nvPr>
        </p:nvSpPr>
        <p:spPr>
          <a:xfrm>
            <a:off x="5433901" y="3354428"/>
            <a:ext cx="2871787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2-D rectangles</a:t>
            </a:r>
            <a:endParaRPr sz="1600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4294967295"/>
          </p:nvPr>
        </p:nvSpPr>
        <p:spPr>
          <a:xfrm>
            <a:off x="1302056" y="6164841"/>
            <a:ext cx="287178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3-D boxes/cuboids</a:t>
            </a:r>
            <a:endParaRPr sz="1600" dirty="0"/>
          </a:p>
        </p:txBody>
      </p:sp>
      <p:grpSp>
        <p:nvGrpSpPr>
          <p:cNvPr id="120" name="Google Shape;120;p13"/>
          <p:cNvGrpSpPr/>
          <p:nvPr/>
        </p:nvGrpSpPr>
        <p:grpSpPr>
          <a:xfrm>
            <a:off x="1531300" y="4282450"/>
            <a:ext cx="5809884" cy="2376550"/>
            <a:chOff x="1531300" y="4282450"/>
            <a:chExt cx="5809884" cy="2376550"/>
          </a:xfrm>
        </p:grpSpPr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8794" y="5125375"/>
              <a:ext cx="1732390" cy="1533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" name="Google Shape;122;p13"/>
            <p:cNvCxnSpPr/>
            <p:nvPr/>
          </p:nvCxnSpPr>
          <p:spPr>
            <a:xfrm flipH="1">
              <a:off x="1531300" y="5573950"/>
              <a:ext cx="603300" cy="4332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" name="Google Shape;123;p13"/>
            <p:cNvCxnSpPr/>
            <p:nvPr/>
          </p:nvCxnSpPr>
          <p:spPr>
            <a:xfrm rot="10800000">
              <a:off x="2105800" y="4282450"/>
              <a:ext cx="0" cy="522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" name="Google Shape;124;p13"/>
            <p:cNvCxnSpPr/>
            <p:nvPr/>
          </p:nvCxnSpPr>
          <p:spPr>
            <a:xfrm>
              <a:off x="2139425" y="5583100"/>
              <a:ext cx="253800" cy="55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med" len="med"/>
            </a:ln>
          </p:spPr>
        </p:cxnSp>
        <p:cxnSp>
          <p:nvCxnSpPr>
            <p:cNvPr id="125" name="Google Shape;125;p13"/>
            <p:cNvCxnSpPr/>
            <p:nvPr/>
          </p:nvCxnSpPr>
          <p:spPr>
            <a:xfrm>
              <a:off x="3569550" y="5880475"/>
              <a:ext cx="497700" cy="120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6" name="Google Shape;126;p13"/>
            <p:cNvCxnSpPr/>
            <p:nvPr/>
          </p:nvCxnSpPr>
          <p:spPr>
            <a:xfrm rot="10800000">
              <a:off x="2125191" y="5179641"/>
              <a:ext cx="0" cy="406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med" len="med"/>
            </a:ln>
          </p:spPr>
        </p:cxnSp>
      </p:grpSp>
      <p:grpSp>
        <p:nvGrpSpPr>
          <p:cNvPr id="127" name="Google Shape;127;p13"/>
          <p:cNvGrpSpPr/>
          <p:nvPr/>
        </p:nvGrpSpPr>
        <p:grpSpPr>
          <a:xfrm>
            <a:off x="1020942" y="1540100"/>
            <a:ext cx="3215100" cy="1750625"/>
            <a:chOff x="1020942" y="1540100"/>
            <a:chExt cx="3215100" cy="1750625"/>
          </a:xfrm>
        </p:grpSpPr>
        <p:cxnSp>
          <p:nvCxnSpPr>
            <p:cNvPr id="128" name="Google Shape;128;p13"/>
            <p:cNvCxnSpPr/>
            <p:nvPr/>
          </p:nvCxnSpPr>
          <p:spPr>
            <a:xfrm>
              <a:off x="1020942" y="3290725"/>
              <a:ext cx="32151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129" name="Google Shape;12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9163" y="1540100"/>
              <a:ext cx="2438400" cy="160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3"/>
          <p:cNvGrpSpPr/>
          <p:nvPr/>
        </p:nvGrpSpPr>
        <p:grpSpPr>
          <a:xfrm>
            <a:off x="5257828" y="1489725"/>
            <a:ext cx="3219517" cy="1812800"/>
            <a:chOff x="5257828" y="1489725"/>
            <a:chExt cx="3219517" cy="1812800"/>
          </a:xfrm>
        </p:grpSpPr>
        <p:cxnSp>
          <p:nvCxnSpPr>
            <p:cNvPr id="131" name="Google Shape;131;p13"/>
            <p:cNvCxnSpPr/>
            <p:nvPr/>
          </p:nvCxnSpPr>
          <p:spPr>
            <a:xfrm>
              <a:off x="5262245" y="3290725"/>
              <a:ext cx="32151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2" name="Google Shape;132;p13"/>
            <p:cNvCxnSpPr/>
            <p:nvPr/>
          </p:nvCxnSpPr>
          <p:spPr>
            <a:xfrm rot="10800000">
              <a:off x="5257828" y="1617425"/>
              <a:ext cx="0" cy="1685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133" name="Google Shape;1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3725" y="1489725"/>
              <a:ext cx="1879750" cy="171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D2B9D3-2414-43E5-9612-D32A54DC79D1}"/>
              </a:ext>
            </a:extLst>
          </p:cNvPr>
          <p:cNvSpPr txBox="1"/>
          <p:nvPr/>
        </p:nvSpPr>
        <p:spPr>
          <a:xfrm>
            <a:off x="5225143" y="4441371"/>
            <a:ext cx="3080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Need for effective density visualization of multiple overlapping axis-aligned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98C7AE9-B1F7-4788-851B-8C335200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152" y="1308925"/>
            <a:ext cx="7980966" cy="1854801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1. How to detect multiple overlaps?</a:t>
            </a:r>
          </a:p>
          <a:p>
            <a:pPr marL="1079500" lvl="1" indent="-571500">
              <a:buFont typeface="+mj-lt"/>
              <a:buAutoNum type="romanLcPeriod"/>
            </a:pPr>
            <a:r>
              <a:rPr lang="en-US" dirty="0"/>
              <a:t>How many overlapping elements?</a:t>
            </a:r>
          </a:p>
          <a:p>
            <a:pPr marL="1079500" lvl="1" indent="-571500">
              <a:buFont typeface="+mj-lt"/>
              <a:buAutoNum type="romanLcPeriod"/>
            </a:pPr>
            <a:r>
              <a:rPr lang="en-US" dirty="0"/>
              <a:t>Which rectangles are overlapping?</a:t>
            </a:r>
          </a:p>
          <a:p>
            <a:pPr marL="1079500" lvl="1" indent="-571500">
              <a:buFont typeface="+mj-lt"/>
              <a:buAutoNum type="romanLcPeriod"/>
            </a:pPr>
            <a:r>
              <a:rPr lang="en-US" dirty="0"/>
              <a:t>Size of the overlaps?</a:t>
            </a:r>
          </a:p>
          <a:p>
            <a:pPr marL="508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DFF39FE-927E-4BD0-AE9A-762B1FD1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4DF7EB-179E-4938-9D76-7344F81987A4}"/>
              </a:ext>
            </a:extLst>
          </p:cNvPr>
          <p:cNvSpPr txBox="1"/>
          <p:nvPr/>
        </p:nvSpPr>
        <p:spPr>
          <a:xfrm>
            <a:off x="510615" y="3827311"/>
            <a:ext cx="82100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indent="0">
              <a:buNone/>
            </a:pPr>
            <a:r>
              <a:rPr lang="en-US" sz="2800" dirty="0">
                <a:solidFill>
                  <a:srgbClr val="595959"/>
                </a:solidFill>
              </a:rPr>
              <a:t>2. How to evaluate</a:t>
            </a:r>
            <a:r>
              <a:rPr lang="en-US" dirty="0"/>
              <a:t> </a:t>
            </a:r>
            <a:r>
              <a:rPr lang="en-US" sz="2800" dirty="0">
                <a:solidFill>
                  <a:srgbClr val="595959"/>
                </a:solidFill>
              </a:rPr>
              <a:t>the efficiency of the methods?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8CD8123-4011-46DA-9867-3457A67160D5}"/>
              </a:ext>
            </a:extLst>
          </p:cNvPr>
          <p:cNvSpPr txBox="1"/>
          <p:nvPr/>
        </p:nvSpPr>
        <p:spPr>
          <a:xfrm>
            <a:off x="532993" y="4972967"/>
            <a:ext cx="831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indent="0">
              <a:buNone/>
            </a:pPr>
            <a:r>
              <a:rPr lang="en-US" sz="2800" dirty="0"/>
              <a:t>3.</a:t>
            </a:r>
            <a:r>
              <a:rPr lang="en-US" dirty="0"/>
              <a:t> </a:t>
            </a:r>
            <a:r>
              <a:rPr lang="en-US" sz="2800" dirty="0">
                <a:solidFill>
                  <a:srgbClr val="595959"/>
                </a:solidFill>
              </a:rPr>
              <a:t>What are the real-world use cases for these methods? </a:t>
            </a:r>
          </a:p>
        </p:txBody>
      </p:sp>
      <p:pic>
        <p:nvPicPr>
          <p:cNvPr id="6" name="Google Shape;355;p23">
            <a:extLst>
              <a:ext uri="{FF2B5EF4-FFF2-40B4-BE49-F238E27FC236}">
                <a16:creationId xmlns="" xmlns:a16="http://schemas.microsoft.com/office/drawing/2014/main" id="{51FC5C16-F13A-4FBE-B6C0-E923CBE462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34" y="1381488"/>
            <a:ext cx="1894277" cy="1709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3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F37495-E2F7-4440-964A-DA7C9523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intersection problem</a:t>
            </a:r>
          </a:p>
        </p:txBody>
      </p:sp>
      <p:sp>
        <p:nvSpPr>
          <p:cNvPr id="3" name="Google Shape;270;p18">
            <a:extLst>
              <a:ext uri="{FF2B5EF4-FFF2-40B4-BE49-F238E27FC236}">
                <a16:creationId xmlns="" xmlns:a16="http://schemas.microsoft.com/office/drawing/2014/main" id="{9B994FC2-6B64-4C4B-A511-9AD0A00B5813}"/>
              </a:ext>
            </a:extLst>
          </p:cNvPr>
          <p:cNvSpPr/>
          <p:nvPr/>
        </p:nvSpPr>
        <p:spPr>
          <a:xfrm>
            <a:off x="667852" y="3313363"/>
            <a:ext cx="2003400" cy="1238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71;p18">
            <a:extLst>
              <a:ext uri="{FF2B5EF4-FFF2-40B4-BE49-F238E27FC236}">
                <a16:creationId xmlns="" xmlns:a16="http://schemas.microsoft.com/office/drawing/2014/main" id="{8317D374-8568-4932-AB47-2F6FFEFC708A}"/>
              </a:ext>
            </a:extLst>
          </p:cNvPr>
          <p:cNvSpPr/>
          <p:nvPr/>
        </p:nvSpPr>
        <p:spPr>
          <a:xfrm>
            <a:off x="1925785" y="5049500"/>
            <a:ext cx="1576200" cy="72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72;p18">
            <a:extLst>
              <a:ext uri="{FF2B5EF4-FFF2-40B4-BE49-F238E27FC236}">
                <a16:creationId xmlns="" xmlns:a16="http://schemas.microsoft.com/office/drawing/2014/main" id="{87F6D904-86EB-4BEF-AF37-D30DFF768B86}"/>
              </a:ext>
            </a:extLst>
          </p:cNvPr>
          <p:cNvSpPr/>
          <p:nvPr/>
        </p:nvSpPr>
        <p:spPr>
          <a:xfrm>
            <a:off x="2137160" y="3626153"/>
            <a:ext cx="1073400" cy="1881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74;p18">
            <a:extLst>
              <a:ext uri="{FF2B5EF4-FFF2-40B4-BE49-F238E27FC236}">
                <a16:creationId xmlns="" xmlns:a16="http://schemas.microsoft.com/office/drawing/2014/main" id="{3AD4FF35-4DCB-4757-9777-BC8DE8D16289}"/>
              </a:ext>
            </a:extLst>
          </p:cNvPr>
          <p:cNvSpPr txBox="1"/>
          <p:nvPr/>
        </p:nvSpPr>
        <p:spPr>
          <a:xfrm>
            <a:off x="919390" y="3196800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</a:t>
            </a:r>
            <a:endParaRPr sz="1600" baseline="-25000"/>
          </a:p>
        </p:txBody>
      </p:sp>
      <p:sp>
        <p:nvSpPr>
          <p:cNvPr id="7" name="Google Shape;288;p18">
            <a:extLst>
              <a:ext uri="{FF2B5EF4-FFF2-40B4-BE49-F238E27FC236}">
                <a16:creationId xmlns="" xmlns:a16="http://schemas.microsoft.com/office/drawing/2014/main" id="{52FAE23C-AF7C-4612-B212-6C5CDFCB9614}"/>
              </a:ext>
            </a:extLst>
          </p:cNvPr>
          <p:cNvSpPr txBox="1"/>
          <p:nvPr/>
        </p:nvSpPr>
        <p:spPr>
          <a:xfrm>
            <a:off x="1244213" y="5254200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</a:t>
            </a:r>
            <a:endParaRPr sz="1600" baseline="-25000"/>
          </a:p>
        </p:txBody>
      </p:sp>
      <p:sp>
        <p:nvSpPr>
          <p:cNvPr id="8" name="Google Shape;289;p18">
            <a:extLst>
              <a:ext uri="{FF2B5EF4-FFF2-40B4-BE49-F238E27FC236}">
                <a16:creationId xmlns="" xmlns:a16="http://schemas.microsoft.com/office/drawing/2014/main" id="{C2940F7A-C5B4-4626-BF1D-9AD50F7D72BF}"/>
              </a:ext>
            </a:extLst>
          </p:cNvPr>
          <p:cNvSpPr txBox="1"/>
          <p:nvPr/>
        </p:nvSpPr>
        <p:spPr>
          <a:xfrm>
            <a:off x="3106388" y="5019465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</a:t>
            </a:r>
            <a:endParaRPr sz="1600" baseline="-25000"/>
          </a:p>
        </p:txBody>
      </p:sp>
      <p:sp>
        <p:nvSpPr>
          <p:cNvPr id="9" name="Google Shape;356;p23">
            <a:extLst>
              <a:ext uri="{FF2B5EF4-FFF2-40B4-BE49-F238E27FC236}">
                <a16:creationId xmlns="" xmlns:a16="http://schemas.microsoft.com/office/drawing/2014/main" id="{34A63352-520F-49C4-8D41-9AF55891B68F}"/>
              </a:ext>
            </a:extLst>
          </p:cNvPr>
          <p:cNvSpPr txBox="1">
            <a:spLocks/>
          </p:cNvSpPr>
          <p:nvPr/>
        </p:nvSpPr>
        <p:spPr>
          <a:xfrm>
            <a:off x="6802051" y="3927923"/>
            <a:ext cx="725487" cy="1036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(A,B)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600" dirty="0">
                <a:latin typeface="Questrial"/>
                <a:ea typeface="Questrial"/>
                <a:cs typeface="Questrial"/>
                <a:sym typeface="Questrial"/>
              </a:rPr>
              <a:t>(B,C)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CE4F24-E51E-4682-9E81-BC92A42B5474}"/>
              </a:ext>
            </a:extLst>
          </p:cNvPr>
          <p:cNvSpPr txBox="1"/>
          <p:nvPr/>
        </p:nvSpPr>
        <p:spPr>
          <a:xfrm>
            <a:off x="508178" y="1874629"/>
            <a:ext cx="4254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595959"/>
                </a:solidFill>
              </a:rPr>
              <a:t>Input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a set of axis-aligned geometric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E3F414-4782-45E7-BDB6-8256BF6EC619}"/>
              </a:ext>
            </a:extLst>
          </p:cNvPr>
          <p:cNvSpPr txBox="1"/>
          <p:nvPr/>
        </p:nvSpPr>
        <p:spPr>
          <a:xfrm>
            <a:off x="5253465" y="1874629"/>
            <a:ext cx="331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595959"/>
                </a:solidFill>
              </a:rPr>
              <a:t>Output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pairs of intersecting objects </a:t>
            </a:r>
          </a:p>
          <a:p>
            <a:pPr marL="182880" lvl="1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32330"/>
                </a:solidFill>
              </a:rPr>
              <a:t>size of overlap</a:t>
            </a:r>
          </a:p>
        </p:txBody>
      </p:sp>
      <p:sp>
        <p:nvSpPr>
          <p:cNvPr id="12" name="Google Shape;396;p28">
            <a:extLst>
              <a:ext uri="{FF2B5EF4-FFF2-40B4-BE49-F238E27FC236}">
                <a16:creationId xmlns="" xmlns:a16="http://schemas.microsoft.com/office/drawing/2014/main" id="{8CE9FC6D-860A-4188-94E9-6ED858BE9344}"/>
              </a:ext>
            </a:extLst>
          </p:cNvPr>
          <p:cNvSpPr/>
          <p:nvPr/>
        </p:nvSpPr>
        <p:spPr>
          <a:xfrm>
            <a:off x="4390176" y="4356737"/>
            <a:ext cx="839100" cy="36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20;p19">
            <a:extLst>
              <a:ext uri="{FF2B5EF4-FFF2-40B4-BE49-F238E27FC236}">
                <a16:creationId xmlns="" xmlns:a16="http://schemas.microsoft.com/office/drawing/2014/main" id="{A6701B46-AB87-48AF-97D5-01D7BBB70F75}"/>
              </a:ext>
            </a:extLst>
          </p:cNvPr>
          <p:cNvSpPr txBox="1">
            <a:spLocks/>
          </p:cNvSpPr>
          <p:nvPr/>
        </p:nvSpPr>
        <p:spPr>
          <a:xfrm>
            <a:off x="1652628" y="6212633"/>
            <a:ext cx="5874910" cy="491827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how can we address this problem?</a:t>
            </a:r>
          </a:p>
        </p:txBody>
      </p:sp>
    </p:spTree>
    <p:extLst>
      <p:ext uri="{BB962C8B-B14F-4D97-AF65-F5344CB8AC3E}">
        <p14:creationId xmlns:p14="http://schemas.microsoft.com/office/powerpoint/2010/main" val="6020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Sweep-line algorithm</a:t>
            </a:r>
            <a:endParaRPr/>
          </a:p>
        </p:txBody>
      </p:sp>
      <p:cxnSp>
        <p:nvCxnSpPr>
          <p:cNvPr id="267" name="Google Shape;267;p18"/>
          <p:cNvCxnSpPr/>
          <p:nvPr/>
        </p:nvCxnSpPr>
        <p:spPr>
          <a:xfrm>
            <a:off x="4986898" y="4349777"/>
            <a:ext cx="0" cy="65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8"/>
          <p:cNvCxnSpPr/>
          <p:nvPr/>
        </p:nvCxnSpPr>
        <p:spPr>
          <a:xfrm>
            <a:off x="5600474" y="3260175"/>
            <a:ext cx="0" cy="174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9" name="Google Shape;269;p18"/>
          <p:cNvSpPr txBox="1"/>
          <p:nvPr/>
        </p:nvSpPr>
        <p:spPr>
          <a:xfrm>
            <a:off x="4317988" y="1369752"/>
            <a:ext cx="391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L</a:t>
            </a:r>
            <a:endParaRPr sz="1600" b="1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3599188" y="2031125"/>
            <a:ext cx="2003400" cy="1238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4529285" y="3887450"/>
            <a:ext cx="1576200" cy="72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3915558" y="2558379"/>
            <a:ext cx="1073400" cy="1881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18"/>
          <p:cNvCxnSpPr/>
          <p:nvPr/>
        </p:nvCxnSpPr>
        <p:spPr>
          <a:xfrm>
            <a:off x="2687706" y="5000964"/>
            <a:ext cx="4228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med" len="med"/>
          </a:ln>
        </p:spPr>
      </p:cxnSp>
      <p:sp>
        <p:nvSpPr>
          <p:cNvPr id="274" name="Google Shape;274;p18"/>
          <p:cNvSpPr txBox="1"/>
          <p:nvPr/>
        </p:nvSpPr>
        <p:spPr>
          <a:xfrm>
            <a:off x="3522890" y="2034750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</a:t>
            </a:r>
            <a:endParaRPr sz="1600" baseline="-25000"/>
          </a:p>
        </p:txBody>
      </p:sp>
      <p:cxnSp>
        <p:nvCxnSpPr>
          <p:cNvPr id="275" name="Google Shape;275;p18"/>
          <p:cNvCxnSpPr/>
          <p:nvPr/>
        </p:nvCxnSpPr>
        <p:spPr>
          <a:xfrm>
            <a:off x="3599251" y="3260175"/>
            <a:ext cx="0" cy="174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6" name="Google Shape;276;p18"/>
          <p:cNvSpPr txBox="1"/>
          <p:nvPr/>
        </p:nvSpPr>
        <p:spPr>
          <a:xfrm>
            <a:off x="3336912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A</a:t>
            </a:r>
            <a:endParaRPr sz="1600" baseline="-25000"/>
          </a:p>
        </p:txBody>
      </p:sp>
      <p:sp>
        <p:nvSpPr>
          <p:cNvPr id="277" name="Google Shape;277;p18"/>
          <p:cNvSpPr txBox="1"/>
          <p:nvPr/>
        </p:nvSpPr>
        <p:spPr>
          <a:xfrm>
            <a:off x="3294287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x</a:t>
            </a:r>
            <a:r>
              <a:rPr lang="en-US" sz="1600" baseline="30000" dirty="0"/>
              <a:t>0</a:t>
            </a:r>
            <a:endParaRPr sz="1600" baseline="30000" dirty="0"/>
          </a:p>
        </p:txBody>
      </p:sp>
      <p:sp>
        <p:nvSpPr>
          <p:cNvPr id="278" name="Google Shape;278;p18"/>
          <p:cNvSpPr txBox="1"/>
          <p:nvPr/>
        </p:nvSpPr>
        <p:spPr>
          <a:xfrm>
            <a:off x="3675287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x</a:t>
            </a:r>
            <a:r>
              <a:rPr lang="en-US" sz="1600" baseline="30000"/>
              <a:t>0</a:t>
            </a:r>
            <a:endParaRPr sz="1600" baseline="30000"/>
          </a:p>
        </p:txBody>
      </p:sp>
      <p:sp>
        <p:nvSpPr>
          <p:cNvPr id="279" name="Google Shape;279;p18"/>
          <p:cNvSpPr txBox="1"/>
          <p:nvPr/>
        </p:nvSpPr>
        <p:spPr>
          <a:xfrm>
            <a:off x="3717912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B</a:t>
            </a:r>
            <a:endParaRPr sz="1600" baseline="-25000"/>
          </a:p>
        </p:txBody>
      </p:sp>
      <p:sp>
        <p:nvSpPr>
          <p:cNvPr id="280" name="Google Shape;280;p18"/>
          <p:cNvSpPr txBox="1"/>
          <p:nvPr/>
        </p:nvSpPr>
        <p:spPr>
          <a:xfrm>
            <a:off x="4208687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x</a:t>
            </a:r>
            <a:r>
              <a:rPr lang="en-US" sz="1600" baseline="30000"/>
              <a:t>0</a:t>
            </a:r>
            <a:endParaRPr sz="1600" baseline="30000"/>
          </a:p>
        </p:txBody>
      </p:sp>
      <p:sp>
        <p:nvSpPr>
          <p:cNvPr id="281" name="Google Shape;281;p18"/>
          <p:cNvSpPr txBox="1"/>
          <p:nvPr/>
        </p:nvSpPr>
        <p:spPr>
          <a:xfrm>
            <a:off x="4251312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C</a:t>
            </a:r>
            <a:endParaRPr sz="1600" baseline="-25000"/>
          </a:p>
        </p:txBody>
      </p:sp>
      <p:sp>
        <p:nvSpPr>
          <p:cNvPr id="282" name="Google Shape;282;p18"/>
          <p:cNvSpPr txBox="1"/>
          <p:nvPr/>
        </p:nvSpPr>
        <p:spPr>
          <a:xfrm>
            <a:off x="4712052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x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283" name="Google Shape;283;p18"/>
          <p:cNvSpPr txBox="1"/>
          <p:nvPr/>
        </p:nvSpPr>
        <p:spPr>
          <a:xfrm>
            <a:off x="4754677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B</a:t>
            </a:r>
            <a:endParaRPr sz="1600" baseline="-25000"/>
          </a:p>
        </p:txBody>
      </p:sp>
      <p:sp>
        <p:nvSpPr>
          <p:cNvPr id="284" name="Google Shape;284;p18"/>
          <p:cNvSpPr txBox="1"/>
          <p:nvPr/>
        </p:nvSpPr>
        <p:spPr>
          <a:xfrm>
            <a:off x="5364277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A</a:t>
            </a:r>
            <a:endParaRPr sz="1600" baseline="-25000"/>
          </a:p>
        </p:txBody>
      </p:sp>
      <p:sp>
        <p:nvSpPr>
          <p:cNvPr id="285" name="Google Shape;285;p18"/>
          <p:cNvSpPr txBox="1"/>
          <p:nvPr/>
        </p:nvSpPr>
        <p:spPr>
          <a:xfrm>
            <a:off x="5321652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x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286" name="Google Shape;286;p18"/>
          <p:cNvSpPr txBox="1"/>
          <p:nvPr/>
        </p:nvSpPr>
        <p:spPr>
          <a:xfrm>
            <a:off x="5931252" y="5082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x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287" name="Google Shape;287;p18"/>
          <p:cNvSpPr txBox="1"/>
          <p:nvPr/>
        </p:nvSpPr>
        <p:spPr>
          <a:xfrm>
            <a:off x="5973877" y="5082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C</a:t>
            </a:r>
            <a:endParaRPr sz="1600" baseline="-25000"/>
          </a:p>
        </p:txBody>
      </p:sp>
      <p:sp>
        <p:nvSpPr>
          <p:cNvPr id="288" name="Google Shape;288;p18"/>
          <p:cNvSpPr txBox="1"/>
          <p:nvPr/>
        </p:nvSpPr>
        <p:spPr>
          <a:xfrm>
            <a:off x="3847713" y="4092150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</a:t>
            </a:r>
            <a:endParaRPr sz="1600" baseline="-25000"/>
          </a:p>
        </p:txBody>
      </p:sp>
      <p:sp>
        <p:nvSpPr>
          <p:cNvPr id="289" name="Google Shape;289;p18"/>
          <p:cNvSpPr txBox="1"/>
          <p:nvPr/>
        </p:nvSpPr>
        <p:spPr>
          <a:xfrm>
            <a:off x="5709888" y="3857415"/>
            <a:ext cx="470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</a:t>
            </a:r>
            <a:endParaRPr sz="1600" baseline="-25000"/>
          </a:p>
        </p:txBody>
      </p:sp>
      <p:cxnSp>
        <p:nvCxnSpPr>
          <p:cNvPr id="290" name="Google Shape;290;p18"/>
          <p:cNvCxnSpPr/>
          <p:nvPr/>
        </p:nvCxnSpPr>
        <p:spPr>
          <a:xfrm>
            <a:off x="3920098" y="4369800"/>
            <a:ext cx="0" cy="65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18"/>
          <p:cNvCxnSpPr/>
          <p:nvPr/>
        </p:nvCxnSpPr>
        <p:spPr>
          <a:xfrm>
            <a:off x="4541926" y="4611047"/>
            <a:ext cx="0" cy="38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18"/>
          <p:cNvCxnSpPr/>
          <p:nvPr/>
        </p:nvCxnSpPr>
        <p:spPr>
          <a:xfrm>
            <a:off x="6105973" y="4611047"/>
            <a:ext cx="0" cy="38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3" name="Google Shape;293;p18"/>
          <p:cNvSpPr/>
          <p:nvPr/>
        </p:nvSpPr>
        <p:spPr>
          <a:xfrm>
            <a:off x="3779963" y="5595125"/>
            <a:ext cx="1617900" cy="510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Sweep direction</a:t>
            </a:r>
            <a:endParaRPr sz="1400" dirty="0"/>
          </a:p>
        </p:txBody>
      </p:sp>
      <p:cxnSp>
        <p:nvCxnSpPr>
          <p:cNvPr id="294" name="Google Shape;294;p18"/>
          <p:cNvCxnSpPr/>
          <p:nvPr/>
        </p:nvCxnSpPr>
        <p:spPr>
          <a:xfrm rot="10800000">
            <a:off x="2709696" y="1805515"/>
            <a:ext cx="0" cy="320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med" len="med"/>
          </a:ln>
        </p:spPr>
      </p:cxnSp>
      <p:cxnSp>
        <p:nvCxnSpPr>
          <p:cNvPr id="295" name="Google Shape;295;p18"/>
          <p:cNvCxnSpPr/>
          <p:nvPr/>
        </p:nvCxnSpPr>
        <p:spPr>
          <a:xfrm rot="10800000">
            <a:off x="2711551" y="3260175"/>
            <a:ext cx="887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18"/>
          <p:cNvCxnSpPr/>
          <p:nvPr/>
        </p:nvCxnSpPr>
        <p:spPr>
          <a:xfrm rot="10800000">
            <a:off x="2711551" y="2040975"/>
            <a:ext cx="887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18"/>
          <p:cNvCxnSpPr/>
          <p:nvPr/>
        </p:nvCxnSpPr>
        <p:spPr>
          <a:xfrm rot="10800000">
            <a:off x="2721451" y="2574375"/>
            <a:ext cx="1182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18"/>
          <p:cNvCxnSpPr/>
          <p:nvPr/>
        </p:nvCxnSpPr>
        <p:spPr>
          <a:xfrm rot="10800000">
            <a:off x="2721451" y="4433210"/>
            <a:ext cx="1182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8"/>
          <p:cNvCxnSpPr/>
          <p:nvPr/>
        </p:nvCxnSpPr>
        <p:spPr>
          <a:xfrm rot="10800000">
            <a:off x="2721313" y="3899800"/>
            <a:ext cx="1812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8"/>
          <p:cNvCxnSpPr/>
          <p:nvPr/>
        </p:nvCxnSpPr>
        <p:spPr>
          <a:xfrm rot="10800000">
            <a:off x="2721313" y="4615635"/>
            <a:ext cx="1812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8"/>
          <p:cNvCxnSpPr/>
          <p:nvPr/>
        </p:nvCxnSpPr>
        <p:spPr>
          <a:xfrm>
            <a:off x="4513644" y="1804393"/>
            <a:ext cx="0" cy="318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18"/>
          <p:cNvSpPr txBox="1"/>
          <p:nvPr/>
        </p:nvSpPr>
        <p:spPr>
          <a:xfrm>
            <a:off x="2270112" y="1826198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A</a:t>
            </a:r>
            <a:endParaRPr sz="1600" baseline="-25000"/>
          </a:p>
        </p:txBody>
      </p:sp>
      <p:sp>
        <p:nvSpPr>
          <p:cNvPr id="303" name="Google Shape;303;p18"/>
          <p:cNvSpPr txBox="1"/>
          <p:nvPr/>
        </p:nvSpPr>
        <p:spPr>
          <a:xfrm>
            <a:off x="2227487" y="1826173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0</a:t>
            </a:r>
            <a:endParaRPr sz="1600" baseline="30000"/>
          </a:p>
        </p:txBody>
      </p:sp>
      <p:sp>
        <p:nvSpPr>
          <p:cNvPr id="304" name="Google Shape;304;p18"/>
          <p:cNvSpPr txBox="1"/>
          <p:nvPr/>
        </p:nvSpPr>
        <p:spPr>
          <a:xfrm>
            <a:off x="2270112" y="24157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B</a:t>
            </a:r>
            <a:endParaRPr sz="1600" baseline="-25000"/>
          </a:p>
        </p:txBody>
      </p:sp>
      <p:sp>
        <p:nvSpPr>
          <p:cNvPr id="305" name="Google Shape;305;p18"/>
          <p:cNvSpPr txBox="1"/>
          <p:nvPr/>
        </p:nvSpPr>
        <p:spPr>
          <a:xfrm>
            <a:off x="2227487" y="24157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0</a:t>
            </a:r>
            <a:endParaRPr sz="1600" baseline="30000"/>
          </a:p>
        </p:txBody>
      </p:sp>
      <p:sp>
        <p:nvSpPr>
          <p:cNvPr id="306" name="Google Shape;306;p18"/>
          <p:cNvSpPr txBox="1"/>
          <p:nvPr/>
        </p:nvSpPr>
        <p:spPr>
          <a:xfrm>
            <a:off x="2270112" y="37111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C</a:t>
            </a:r>
            <a:endParaRPr sz="1600" baseline="-25000"/>
          </a:p>
        </p:txBody>
      </p:sp>
      <p:sp>
        <p:nvSpPr>
          <p:cNvPr id="307" name="Google Shape;307;p18"/>
          <p:cNvSpPr txBox="1"/>
          <p:nvPr/>
        </p:nvSpPr>
        <p:spPr>
          <a:xfrm>
            <a:off x="2227487" y="37111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0</a:t>
            </a:r>
            <a:endParaRPr sz="1600" baseline="30000"/>
          </a:p>
        </p:txBody>
      </p:sp>
      <p:sp>
        <p:nvSpPr>
          <p:cNvPr id="308" name="Google Shape;308;p18"/>
          <p:cNvSpPr txBox="1"/>
          <p:nvPr/>
        </p:nvSpPr>
        <p:spPr>
          <a:xfrm>
            <a:off x="2270112" y="4164482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B</a:t>
            </a:r>
            <a:endParaRPr sz="1600" baseline="-25000"/>
          </a:p>
        </p:txBody>
      </p:sp>
      <p:sp>
        <p:nvSpPr>
          <p:cNvPr id="309" name="Google Shape;309;p18"/>
          <p:cNvSpPr txBox="1"/>
          <p:nvPr/>
        </p:nvSpPr>
        <p:spPr>
          <a:xfrm>
            <a:off x="2227487" y="4164457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310" name="Google Shape;310;p18"/>
          <p:cNvSpPr txBox="1"/>
          <p:nvPr/>
        </p:nvSpPr>
        <p:spPr>
          <a:xfrm>
            <a:off x="2270112" y="30253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A</a:t>
            </a:r>
            <a:endParaRPr sz="1600" baseline="-25000"/>
          </a:p>
        </p:txBody>
      </p:sp>
      <p:sp>
        <p:nvSpPr>
          <p:cNvPr id="311" name="Google Shape;311;p18"/>
          <p:cNvSpPr txBox="1"/>
          <p:nvPr/>
        </p:nvSpPr>
        <p:spPr>
          <a:xfrm>
            <a:off x="2227487" y="30253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312" name="Google Shape;312;p18"/>
          <p:cNvSpPr txBox="1"/>
          <p:nvPr/>
        </p:nvSpPr>
        <p:spPr>
          <a:xfrm>
            <a:off x="2280124" y="4473175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/>
              <a:t>C</a:t>
            </a:r>
            <a:endParaRPr sz="1600" baseline="-25000"/>
          </a:p>
        </p:txBody>
      </p:sp>
      <p:sp>
        <p:nvSpPr>
          <p:cNvPr id="313" name="Google Shape;313;p18"/>
          <p:cNvSpPr txBox="1"/>
          <p:nvPr/>
        </p:nvSpPr>
        <p:spPr>
          <a:xfrm>
            <a:off x="2237499" y="4473150"/>
            <a:ext cx="524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y</a:t>
            </a:r>
            <a:r>
              <a:rPr lang="en-US" sz="1600" baseline="30000"/>
              <a:t>1</a:t>
            </a:r>
            <a:endParaRPr sz="1600" baseline="30000"/>
          </a:p>
        </p:txBody>
      </p:sp>
      <p:sp>
        <p:nvSpPr>
          <p:cNvPr id="50" name="Google Shape;320;p19">
            <a:extLst>
              <a:ext uri="{FF2B5EF4-FFF2-40B4-BE49-F238E27FC236}">
                <a16:creationId xmlns="" xmlns:a16="http://schemas.microsoft.com/office/drawing/2014/main" id="{FB72F93A-1959-4BF2-B495-7F029A151F3D}"/>
              </a:ext>
            </a:extLst>
          </p:cNvPr>
          <p:cNvSpPr txBox="1">
            <a:spLocks/>
          </p:cNvSpPr>
          <p:nvPr/>
        </p:nvSpPr>
        <p:spPr>
          <a:xfrm>
            <a:off x="782614" y="6207651"/>
            <a:ext cx="7588239" cy="491827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−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C00000"/>
                </a:solidFill>
              </a:rPr>
              <a:t>an efficient one pass computational geometry algorithm</a:t>
            </a:r>
          </a:p>
        </p:txBody>
      </p:sp>
    </p:spTree>
    <p:extLst>
      <p:ext uri="{BB962C8B-B14F-4D97-AF65-F5344CB8AC3E}">
        <p14:creationId xmlns:p14="http://schemas.microsoft.com/office/powerpoint/2010/main" val="30948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Multiple Object Intersection Problem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orkU-standard-width">
  <a:themeElements>
    <a:clrScheme name="York">
      <a:dk1>
        <a:srgbClr val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Y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1837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-intro.pptx" id="{3EB1EE6F-7058-49F2-9D10-1C93EEFE8AD0}" vid="{954F5372-E3CC-450F-BD2F-BA4D2FB5FAC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7998</TotalTime>
  <Words>1726</Words>
  <Application>Microsoft Macintosh PowerPoint</Application>
  <PresentationFormat>On-screen Show (4:3)</PresentationFormat>
  <Paragraphs>329</Paragraphs>
  <Slides>47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Courier New</vt:lpstr>
      <vt:lpstr>Droid Serif</vt:lpstr>
      <vt:lpstr>Questrial</vt:lpstr>
      <vt:lpstr>Wingdings</vt:lpstr>
      <vt:lpstr>YorkU-standard-width</vt:lpstr>
      <vt:lpstr>Effective Density Visualization of Multiple Overlapping Axis-aligned Objects</vt:lpstr>
      <vt:lpstr>Background</vt:lpstr>
      <vt:lpstr>Density-based visualization</vt:lpstr>
      <vt:lpstr>Observation</vt:lpstr>
      <vt:lpstr>Axis-aligned geometric objects</vt:lpstr>
      <vt:lpstr>Research questions</vt:lpstr>
      <vt:lpstr>Object intersection problem</vt:lpstr>
      <vt:lpstr>Sweep-line algorithm</vt:lpstr>
      <vt:lpstr>Multiple Object Intersection Problem</vt:lpstr>
      <vt:lpstr>The problem</vt:lpstr>
      <vt:lpstr>Many applications </vt:lpstr>
      <vt:lpstr>Baseline Methods</vt:lpstr>
      <vt:lpstr>Sensible baseline algorithms</vt:lpstr>
      <vt:lpstr>Grid-based approach</vt:lpstr>
      <vt:lpstr>Grid-based approach trade-off</vt:lpstr>
      <vt:lpstr>Our Approach (OverLap-HeatMap)</vt:lpstr>
      <vt:lpstr>Observation 1</vt:lpstr>
      <vt:lpstr>Observation 2</vt:lpstr>
      <vt:lpstr>k-clique</vt:lpstr>
      <vt:lpstr>OL-HeatMap* algorithm (sketch)</vt:lpstr>
      <vt:lpstr>OL-HeatMap: Other metrics computed</vt:lpstr>
      <vt:lpstr>OL-HeatMap: Final visualization</vt:lpstr>
      <vt:lpstr>Experimental Evaluation</vt:lpstr>
      <vt:lpstr>Experiment overview</vt:lpstr>
      <vt:lpstr>Randomly generated objects</vt:lpstr>
      <vt:lpstr>Accuracy</vt:lpstr>
      <vt:lpstr>Accuracy</vt:lpstr>
      <vt:lpstr>Runtime cost</vt:lpstr>
      <vt:lpstr>Runtime cost</vt:lpstr>
      <vt:lpstr>Scalability</vt:lpstr>
      <vt:lpstr>Real World Use Cases</vt:lpstr>
      <vt:lpstr>Real-world use cases (1D)</vt:lpstr>
      <vt:lpstr>Airline carrier data</vt:lpstr>
      <vt:lpstr>Airline carrier data</vt:lpstr>
      <vt:lpstr>Real-world use cases (2D)</vt:lpstr>
      <vt:lpstr>US storm events database</vt:lpstr>
      <vt:lpstr>US storm events database</vt:lpstr>
      <vt:lpstr>US storm events database</vt:lpstr>
      <vt:lpstr>Proof-of-Concept Demo System</vt:lpstr>
      <vt:lpstr>System overview</vt:lpstr>
      <vt:lpstr>User interface </vt:lpstr>
      <vt:lpstr>User interface </vt:lpstr>
      <vt:lpstr>Take-away message</vt:lpstr>
      <vt:lpstr>Thank you!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and Exploration of Multiple Intersecting Axis-aligned Objects</dc:title>
  <dc:creator>Eric Costa</dc:creator>
  <cp:lastModifiedBy>Sami Tarazi</cp:lastModifiedBy>
  <cp:revision>187</cp:revision>
  <cp:lastPrinted>2020-01-29T11:58:55Z</cp:lastPrinted>
  <dcterms:modified xsi:type="dcterms:W3CDTF">2020-04-01T14:38:03Z</dcterms:modified>
</cp:coreProperties>
</file>